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avi" ContentType="video/avi"/>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3" r:id="rId1"/>
  </p:sldMasterIdLst>
  <p:notesMasterIdLst>
    <p:notesMasterId r:id="rId16"/>
  </p:notesMasterIdLst>
  <p:sldIdLst>
    <p:sldId id="256" r:id="rId2"/>
    <p:sldId id="327" r:id="rId3"/>
    <p:sldId id="272" r:id="rId4"/>
    <p:sldId id="338" r:id="rId5"/>
    <p:sldId id="324" r:id="rId6"/>
    <p:sldId id="333" r:id="rId7"/>
    <p:sldId id="337" r:id="rId8"/>
    <p:sldId id="330" r:id="rId9"/>
    <p:sldId id="328" r:id="rId10"/>
    <p:sldId id="323" r:id="rId11"/>
    <p:sldId id="332" r:id="rId12"/>
    <p:sldId id="331" r:id="rId13"/>
    <p:sldId id="298" r:id="rId14"/>
    <p:sldId id="336" r:id="rId1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onstantia" pitchFamily="18" charset="0"/>
        <a:ea typeface="+mn-ea"/>
        <a:cs typeface="Arial" pitchFamily="34" charset="0"/>
      </a:defRPr>
    </a:lvl1pPr>
    <a:lvl2pPr marL="457200" algn="l" rtl="0" fontAlgn="base">
      <a:spcBef>
        <a:spcPct val="0"/>
      </a:spcBef>
      <a:spcAft>
        <a:spcPct val="0"/>
      </a:spcAft>
      <a:defRPr kern="1200">
        <a:solidFill>
          <a:schemeClr val="tx1"/>
        </a:solidFill>
        <a:latin typeface="Constantia" pitchFamily="18" charset="0"/>
        <a:ea typeface="+mn-ea"/>
        <a:cs typeface="Arial" pitchFamily="34" charset="0"/>
      </a:defRPr>
    </a:lvl2pPr>
    <a:lvl3pPr marL="914400" algn="l" rtl="0" fontAlgn="base">
      <a:spcBef>
        <a:spcPct val="0"/>
      </a:spcBef>
      <a:spcAft>
        <a:spcPct val="0"/>
      </a:spcAft>
      <a:defRPr kern="1200">
        <a:solidFill>
          <a:schemeClr val="tx1"/>
        </a:solidFill>
        <a:latin typeface="Constantia" pitchFamily="18" charset="0"/>
        <a:ea typeface="+mn-ea"/>
        <a:cs typeface="Arial" pitchFamily="34" charset="0"/>
      </a:defRPr>
    </a:lvl3pPr>
    <a:lvl4pPr marL="1371600" algn="l" rtl="0" fontAlgn="base">
      <a:spcBef>
        <a:spcPct val="0"/>
      </a:spcBef>
      <a:spcAft>
        <a:spcPct val="0"/>
      </a:spcAft>
      <a:defRPr kern="1200">
        <a:solidFill>
          <a:schemeClr val="tx1"/>
        </a:solidFill>
        <a:latin typeface="Constantia" pitchFamily="18" charset="0"/>
        <a:ea typeface="+mn-ea"/>
        <a:cs typeface="Arial" pitchFamily="34" charset="0"/>
      </a:defRPr>
    </a:lvl4pPr>
    <a:lvl5pPr marL="1828800" algn="l" rtl="0" fontAlgn="base">
      <a:spcBef>
        <a:spcPct val="0"/>
      </a:spcBef>
      <a:spcAft>
        <a:spcPct val="0"/>
      </a:spcAft>
      <a:defRPr kern="1200">
        <a:solidFill>
          <a:schemeClr val="tx1"/>
        </a:solidFill>
        <a:latin typeface="Constantia" pitchFamily="18" charset="0"/>
        <a:ea typeface="+mn-ea"/>
        <a:cs typeface="Arial" pitchFamily="34" charset="0"/>
      </a:defRPr>
    </a:lvl5pPr>
    <a:lvl6pPr marL="2286000" algn="l" defTabSz="914400" rtl="0" eaLnBrk="1" latinLnBrk="0" hangingPunct="1">
      <a:defRPr kern="1200">
        <a:solidFill>
          <a:schemeClr val="tx1"/>
        </a:solidFill>
        <a:latin typeface="Constantia" pitchFamily="18" charset="0"/>
        <a:ea typeface="+mn-ea"/>
        <a:cs typeface="Arial" pitchFamily="34" charset="0"/>
      </a:defRPr>
    </a:lvl6pPr>
    <a:lvl7pPr marL="2743200" algn="l" defTabSz="914400" rtl="0" eaLnBrk="1" latinLnBrk="0" hangingPunct="1">
      <a:defRPr kern="1200">
        <a:solidFill>
          <a:schemeClr val="tx1"/>
        </a:solidFill>
        <a:latin typeface="Constantia" pitchFamily="18" charset="0"/>
        <a:ea typeface="+mn-ea"/>
        <a:cs typeface="Arial" pitchFamily="34" charset="0"/>
      </a:defRPr>
    </a:lvl7pPr>
    <a:lvl8pPr marL="3200400" algn="l" defTabSz="914400" rtl="0" eaLnBrk="1" latinLnBrk="0" hangingPunct="1">
      <a:defRPr kern="1200">
        <a:solidFill>
          <a:schemeClr val="tx1"/>
        </a:solidFill>
        <a:latin typeface="Constantia" pitchFamily="18" charset="0"/>
        <a:ea typeface="+mn-ea"/>
        <a:cs typeface="Arial" pitchFamily="34" charset="0"/>
      </a:defRPr>
    </a:lvl8pPr>
    <a:lvl9pPr marL="3657600" algn="l" defTabSz="914400" rtl="0" eaLnBrk="1" latinLnBrk="0" hangingPunct="1">
      <a:defRPr kern="1200">
        <a:solidFill>
          <a:schemeClr val="tx1"/>
        </a:solidFill>
        <a:latin typeface="Constantia" pitchFamily="18"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160">
          <p15:clr>
            <a:srgbClr val="A4A3A4"/>
          </p15:clr>
        </p15:guide>
        <p15:guide id="3" orient="horz"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9FE"/>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0" d="100"/>
          <a:sy n="70" d="100"/>
        </p:scale>
        <p:origin x="-1680"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20" d="100"/>
          <a:sy n="120" d="100"/>
        </p:scale>
        <p:origin x="-1122" y="300"/>
      </p:cViewPr>
      <p:guideLst>
        <p:guide orient="horz" pos="2909"/>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956" tIns="45979" rIns="91956" bIns="459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028" y="0"/>
            <a:ext cx="2972421" cy="465138"/>
          </a:xfrm>
          <a:prstGeom prst="rect">
            <a:avLst/>
          </a:prstGeom>
        </p:spPr>
        <p:txBody>
          <a:bodyPr vert="horz" lIns="91956" tIns="45979" rIns="91956" bIns="45979" rtlCol="0"/>
          <a:lstStyle>
            <a:lvl1pPr algn="r" fontAlgn="auto">
              <a:spcBef>
                <a:spcPts val="0"/>
              </a:spcBef>
              <a:spcAft>
                <a:spcPts val="0"/>
              </a:spcAft>
              <a:defRPr sz="1200">
                <a:latin typeface="+mn-lt"/>
                <a:cs typeface="+mn-cs"/>
              </a:defRPr>
            </a:lvl1pPr>
          </a:lstStyle>
          <a:p>
            <a:pPr>
              <a:defRPr/>
            </a:pPr>
            <a:fld id="{BDC4865A-10B9-412B-8011-3C358CCF4319}" type="datetimeFigureOut">
              <a:rPr lang="en-US"/>
              <a:pPr>
                <a:defRPr/>
              </a:pPr>
              <a:t>2/22/2019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956" tIns="45979" rIns="91956" bIns="45979" rtlCol="0" anchor="ctr"/>
          <a:lstStyle/>
          <a:p>
            <a:pPr lvl="0"/>
            <a:endParaRPr lang="en-US" noProof="0"/>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1956" tIns="45979" rIns="91956" bIns="459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29675"/>
            <a:ext cx="2972421" cy="465138"/>
          </a:xfrm>
          <a:prstGeom prst="rect">
            <a:avLst/>
          </a:prstGeom>
        </p:spPr>
        <p:txBody>
          <a:bodyPr vert="horz" lIns="91956" tIns="45979" rIns="91956" bIns="459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028" y="8829675"/>
            <a:ext cx="2972421" cy="465138"/>
          </a:xfrm>
          <a:prstGeom prst="rect">
            <a:avLst/>
          </a:prstGeom>
        </p:spPr>
        <p:txBody>
          <a:bodyPr vert="horz" lIns="91956" tIns="45979" rIns="91956" bIns="45979" rtlCol="0" anchor="b"/>
          <a:lstStyle>
            <a:lvl1pPr algn="r" fontAlgn="auto">
              <a:spcBef>
                <a:spcPts val="0"/>
              </a:spcBef>
              <a:spcAft>
                <a:spcPts val="0"/>
              </a:spcAft>
              <a:defRPr sz="1200">
                <a:latin typeface="+mn-lt"/>
                <a:cs typeface="+mn-cs"/>
              </a:defRPr>
            </a:lvl1pPr>
          </a:lstStyle>
          <a:p>
            <a:pPr>
              <a:defRPr/>
            </a:pPr>
            <a:fld id="{8E42CB6E-5370-4260-B474-D1514CFC04FB}" type="slidenum">
              <a:rPr lang="en-US"/>
              <a:pPr>
                <a:defRPr/>
              </a:pPr>
              <a:t>‹#›</a:t>
            </a:fld>
            <a:endParaRPr lang="en-US"/>
          </a:p>
        </p:txBody>
      </p:sp>
    </p:spTree>
    <p:extLst>
      <p:ext uri="{BB962C8B-B14F-4D97-AF65-F5344CB8AC3E}">
        <p14:creationId xmlns:p14="http://schemas.microsoft.com/office/powerpoint/2010/main" val="312386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2211388" y="228600"/>
            <a:ext cx="2436812" cy="1828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a:spLocks noGrp="1"/>
          </p:cNvSpPr>
          <p:nvPr>
            <p:ph type="sldNum" sz="quarter" idx="5"/>
          </p:nvPr>
        </p:nvSpPr>
        <p:spPr/>
        <p:txBody>
          <a:bodyPr/>
          <a:lstStyle/>
          <a:p>
            <a:pPr>
              <a:defRPr/>
            </a:pPr>
            <a:fld id="{B765D33E-A6E8-4163-8E24-E3A57F5A3EAA}" type="slidenum">
              <a:rPr lang="en-US" smtClean="0"/>
              <a:pPr>
                <a:defRPr/>
              </a:pPr>
              <a:t>1</a:t>
            </a:fld>
            <a:endParaRPr lang="en-US"/>
          </a:p>
        </p:txBody>
      </p:sp>
      <p:sp>
        <p:nvSpPr>
          <p:cNvPr id="5" name="Notes Placeholder 2"/>
          <p:cNvSpPr>
            <a:spLocks noGrp="1"/>
          </p:cNvSpPr>
          <p:nvPr/>
        </p:nvSpPr>
        <p:spPr>
          <a:xfrm>
            <a:off x="201267" y="2057400"/>
            <a:ext cx="6482350" cy="3463062"/>
          </a:xfrm>
          <a:prstGeom prst="rect">
            <a:avLst/>
          </a:prstGeom>
        </p:spPr>
        <p:txBody>
          <a:bodyPr vert="horz" lIns="92046" tIns="46022" rIns="92046" bIns="46022"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u="sng" dirty="0">
                <a:latin typeface="Times New Roman" panose="02020603050405020304" pitchFamily="18" charset="0"/>
                <a:cs typeface="Times New Roman" panose="02020603050405020304" pitchFamily="18" charset="0"/>
              </a:rPr>
              <a:t>Instructor Guidance:</a:t>
            </a: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Purpose: Provide overview of Session Five emphasizing the practice of ethics in teams.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Discussion:  Check to see if there are any lingering questions or concerns from previous sessions</a:t>
            </a:r>
            <a:r>
              <a:rPr lang="en-US" sz="1400" dirty="0" smtClean="0">
                <a:latin typeface="Times New Roman" panose="02020603050405020304" pitchFamily="18" charset="0"/>
                <a:cs typeface="Times New Roman" panose="02020603050405020304" pitchFamily="18" charset="0"/>
              </a:rPr>
              <a:t>.  Ensure you address the effects of dishonesty, i.e., creates doubt in others, generates illusions of honesty in oneself and hurts people.</a:t>
            </a: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Question: </a:t>
            </a:r>
            <a:r>
              <a:rPr lang="en-US" sz="1400" dirty="0" smtClean="0">
                <a:latin typeface="Times New Roman" panose="02020603050405020304" pitchFamily="18" charset="0"/>
                <a:cs typeface="Times New Roman" panose="02020603050405020304" pitchFamily="18" charset="0"/>
              </a:rPr>
              <a:t>If you were arrested for being honest, would you be convicted?</a:t>
            </a: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Font typeface="+mj-lt"/>
              <a:buAutoNum type="alphaLcPeriod"/>
            </a:pPr>
            <a:r>
              <a:rPr lang="en-US" sz="1400" dirty="0">
                <a:latin typeface="Times New Roman" panose="02020603050405020304" pitchFamily="18" charset="0"/>
                <a:cs typeface="Times New Roman" panose="02020603050405020304" pitchFamily="18" charset="0"/>
              </a:rPr>
              <a:t>Next Slide: Learning objectives.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2209800" y="304800"/>
            <a:ext cx="2438400" cy="1828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a:spLocks noGrp="1"/>
          </p:cNvSpPr>
          <p:nvPr>
            <p:ph type="sldNum" sz="quarter" idx="5"/>
          </p:nvPr>
        </p:nvSpPr>
        <p:spPr/>
        <p:txBody>
          <a:bodyPr/>
          <a:lstStyle/>
          <a:p>
            <a:pPr>
              <a:defRPr/>
            </a:pPr>
            <a:fld id="{10669708-74DA-4926-AB89-327904B48F0D}" type="slidenum">
              <a:rPr lang="en-US" smtClean="0"/>
              <a:pPr>
                <a:defRPr/>
              </a:pPr>
              <a:t>10</a:t>
            </a:fld>
            <a:endParaRPr lang="en-US"/>
          </a:p>
        </p:txBody>
      </p:sp>
      <p:sp>
        <p:nvSpPr>
          <p:cNvPr id="5" name="Notes Placeholder 2"/>
          <p:cNvSpPr>
            <a:spLocks noGrp="1"/>
          </p:cNvSpPr>
          <p:nvPr/>
        </p:nvSpPr>
        <p:spPr>
          <a:xfrm>
            <a:off x="201267" y="2133600"/>
            <a:ext cx="6482350" cy="5334000"/>
          </a:xfrm>
          <a:prstGeom prst="rect">
            <a:avLst/>
          </a:prstGeom>
        </p:spPr>
        <p:txBody>
          <a:bodyPr vert="horz" lIns="92046" tIns="46022" rIns="92046" bIns="46022" rtlCol="0">
            <a:normAutofit lnSpcReduction="10000"/>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u="sng" dirty="0">
                <a:latin typeface="Times New Roman" panose="02020603050405020304" pitchFamily="18" charset="0"/>
                <a:cs typeface="Times New Roman" panose="02020603050405020304" pitchFamily="18" charset="0"/>
              </a:rPr>
              <a:t>Instructor Guidance:</a:t>
            </a: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Purpose: Explain and discuss why leaders use ethics.</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Discussion:  </a:t>
            </a:r>
            <a:br>
              <a:rPr lang="en-US" sz="14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1. As discussed in the article “Ethical Leadership: Doing the Right Thing”, a leader should exercise sound ethical behavior regardless if anyone is watching or not.  This behavior is based on some type of rules or codes.  At times we find it difficult to reward or recognize positive ethical behavior because the rules or codes may be unpopular in contrary to popular opinion. </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2.  Yes because through our examples we show the right way of doing team business. </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3.  How do you find good role models?  By studying people who show integrity in all situations, i.e., read about people who do it.</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4.  Encouraging others to be ethical means knowing your people and remaining engaged with them.  By coaching, counselling and mentoring them to be ethical. </a:t>
            </a:r>
            <a:br>
              <a:rPr lang="en-US" sz="1500" dirty="0">
                <a:latin typeface="Times New Roman" panose="02020603050405020304" pitchFamily="18" charset="0"/>
                <a:cs typeface="Times New Roman" panose="02020603050405020304" pitchFamily="18" charset="0"/>
              </a:rPr>
            </a:br>
            <a:endParaRPr lang="en-US" sz="15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Question: As each bullet appears, engage students for their perspective.</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Font typeface="+mj-lt"/>
              <a:buAutoNum type="alphaLcPeriod"/>
            </a:pPr>
            <a:r>
              <a:rPr lang="en-US" sz="1400" dirty="0">
                <a:latin typeface="Times New Roman" panose="02020603050405020304" pitchFamily="18" charset="0"/>
                <a:cs typeface="Times New Roman" panose="02020603050405020304" pitchFamily="18" charset="0"/>
              </a:rPr>
              <a:t>Next Slide: Power corrupts.  </a:t>
            </a:r>
          </a:p>
          <a:p>
            <a:pPr marL="0" lvl="1"/>
            <a:r>
              <a:rPr lang="en-US" sz="1400" dirty="0">
                <a:latin typeface="Times New Roman" panose="02020603050405020304" pitchFamily="18" charset="0"/>
                <a:cs typeface="Times New Roman" panose="02020603050405020304" pitchFamily="18" charset="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7063" y="304800"/>
            <a:ext cx="3048000" cy="2286000"/>
          </a:xfrm>
        </p:spPr>
      </p:sp>
      <p:sp>
        <p:nvSpPr>
          <p:cNvPr id="4" name="Slide Number Placeholder 3"/>
          <p:cNvSpPr>
            <a:spLocks noGrp="1"/>
          </p:cNvSpPr>
          <p:nvPr>
            <p:ph type="sldNum" sz="quarter" idx="10"/>
          </p:nvPr>
        </p:nvSpPr>
        <p:spPr/>
        <p:txBody>
          <a:bodyPr/>
          <a:lstStyle/>
          <a:p>
            <a:pPr>
              <a:defRPr/>
            </a:pPr>
            <a:fld id="{8E42CB6E-5370-4260-B474-D1514CFC04FB}" type="slidenum">
              <a:rPr lang="en-US" smtClean="0"/>
              <a:pPr>
                <a:defRPr/>
              </a:pPr>
              <a:t>11</a:t>
            </a:fld>
            <a:endParaRPr lang="en-US"/>
          </a:p>
        </p:txBody>
      </p:sp>
      <p:sp>
        <p:nvSpPr>
          <p:cNvPr id="5" name="Notes Placeholder 2"/>
          <p:cNvSpPr>
            <a:spLocks noGrp="1"/>
          </p:cNvSpPr>
          <p:nvPr/>
        </p:nvSpPr>
        <p:spPr>
          <a:xfrm>
            <a:off x="201267" y="3025882"/>
            <a:ext cx="6482350" cy="3463062"/>
          </a:xfrm>
          <a:prstGeom prst="rect">
            <a:avLst/>
          </a:prstGeom>
        </p:spPr>
        <p:txBody>
          <a:bodyPr vert="horz" lIns="92046" tIns="46022" rIns="92046" bIns="46022" rtlCol="0">
            <a:normAutofit fontScale="92500" lnSpcReduction="20000"/>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u="sng" dirty="0">
                <a:latin typeface="Times New Roman" panose="02020603050405020304" pitchFamily="18" charset="0"/>
                <a:cs typeface="Times New Roman" panose="02020603050405020304" pitchFamily="18" charset="0"/>
              </a:rPr>
              <a:t>Instructor Guidance:</a:t>
            </a: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Purpose: To develop discussion around the problem of being compromised when gaining power.</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Discussion: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1.  Without a clear understanding of how one manages processes and leading others to positive mission end states, one can be overwhelmed with the side affects of welding power within groups and organizations.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2.  History is replete with the stories of those leaders who end up ethically bankrupt from the effects of power.  LtGen R. Moore (CG, MARFORPAC—April, 1992) (Cheated on flight test and sleeping with his driver).  Madoff and the Ponzi fund scandal Mar 2009. 150 years prison.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3.  How does one avoid getting power corrupt?</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Questions: Ask students to respond to the bullets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t>
            </a:r>
          </a:p>
          <a:p>
            <a:pPr marL="338273" indent="-338273">
              <a:buFont typeface="+mj-lt"/>
              <a:buAutoNum type="alphaLcPeriod"/>
            </a:pPr>
            <a:r>
              <a:rPr lang="en-US" sz="1400" dirty="0">
                <a:latin typeface="Times New Roman" panose="02020603050405020304" pitchFamily="18" charset="0"/>
                <a:cs typeface="Times New Roman" panose="02020603050405020304" pitchFamily="18" charset="0"/>
              </a:rPr>
              <a:t>Next Slide: Team activity.</a:t>
            </a:r>
          </a:p>
        </p:txBody>
      </p:sp>
    </p:spTree>
    <p:extLst>
      <p:ext uri="{BB962C8B-B14F-4D97-AF65-F5344CB8AC3E}">
        <p14:creationId xmlns:p14="http://schemas.microsoft.com/office/powerpoint/2010/main" val="3128424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2211388" y="228600"/>
            <a:ext cx="2436812" cy="1828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a:spLocks noGrp="1"/>
          </p:cNvSpPr>
          <p:nvPr>
            <p:ph type="sldNum" sz="quarter" idx="5"/>
          </p:nvPr>
        </p:nvSpPr>
        <p:spPr/>
        <p:txBody>
          <a:bodyPr/>
          <a:lstStyle/>
          <a:p>
            <a:pPr>
              <a:defRPr/>
            </a:pPr>
            <a:fld id="{10669708-74DA-4926-AB89-327904B48F0D}" type="slidenum">
              <a:rPr lang="en-US" smtClean="0"/>
              <a:pPr>
                <a:defRPr/>
              </a:pPr>
              <a:t>12</a:t>
            </a:fld>
            <a:endParaRPr lang="en-US"/>
          </a:p>
        </p:txBody>
      </p:sp>
      <p:sp>
        <p:nvSpPr>
          <p:cNvPr id="5" name="Notes Placeholder 2"/>
          <p:cNvSpPr>
            <a:spLocks noGrp="1"/>
          </p:cNvSpPr>
          <p:nvPr/>
        </p:nvSpPr>
        <p:spPr>
          <a:xfrm>
            <a:off x="201267" y="2057401"/>
            <a:ext cx="6482350" cy="6934200"/>
          </a:xfrm>
          <a:prstGeom prst="rect">
            <a:avLst/>
          </a:prstGeom>
        </p:spPr>
        <p:txBody>
          <a:bodyPr vert="horz" lIns="92046" tIns="46022" rIns="92046" bIns="46022"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u="sng" dirty="0">
                <a:latin typeface="Times New Roman" panose="02020603050405020304" pitchFamily="18" charset="0"/>
                <a:cs typeface="Times New Roman" panose="02020603050405020304" pitchFamily="18" charset="0"/>
              </a:rPr>
              <a:t>Instructor Guidance:</a:t>
            </a: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Purpose: Examine and discuss leader decision making when dealing with ethical situations.</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Discussion:  </a:t>
            </a: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Key is to have students share their views on how do you make ethical decisions.  A part of that decision making process is making decisions that are very unpopular or seemingly not in the best interests of the team.  Leaders are expected to make ethical decisions based on their knowledge, experience, and research (KER) that are based on sound ethical principles, norms, and rules. </a:t>
            </a: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In Maxwell (1993), he states that “Don’t let yourself be victimized by the age you live in.  It’s not the time that will bring us down, any more that it’s society.  There’s a tendency today to absolve individuals of moral responsibility and treat as victims of social circumstances.  You buy that and you pay with your soul.  What limits people is lack of character.”  When the character of the leader is low, so are their standards” (pp. 41-42).</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Questions: </a:t>
            </a:r>
          </a:p>
          <a:p>
            <a:pPr lvl="1"/>
            <a:r>
              <a:rPr lang="en-US" sz="1400" dirty="0">
                <a:latin typeface="Times New Roman" panose="02020603050405020304" pitchFamily="18" charset="0"/>
                <a:cs typeface="Times New Roman" panose="02020603050405020304" pitchFamily="18" charset="0"/>
              </a:rPr>
              <a:t>1.  Is it more difficult to do the “Right” thing when no one is looking or when everyone is looking?  (If doing the right thing is very unpopular or  by doing the right thing you look and act like the goof, suck-up, or the phony).</a:t>
            </a:r>
          </a:p>
          <a:p>
            <a:pPr lvl="1"/>
            <a:r>
              <a:rPr lang="en-US" sz="1400" dirty="0">
                <a:latin typeface="Times New Roman" panose="02020603050405020304" pitchFamily="18" charset="0"/>
                <a:cs typeface="Times New Roman" panose="02020603050405020304" pitchFamily="18" charset="0"/>
              </a:rPr>
              <a:t>2.  How does the team leader evaluate the ethical climate?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Font typeface="+mj-lt"/>
              <a:buAutoNum type="alphaLcPeriod"/>
            </a:pPr>
            <a:r>
              <a:rPr lang="en-US" sz="1400" dirty="0">
                <a:latin typeface="Times New Roman" panose="02020603050405020304" pitchFamily="18" charset="0"/>
                <a:cs typeface="Times New Roman" panose="02020603050405020304" pitchFamily="18" charset="0"/>
              </a:rPr>
              <a:t>Next Slide: Summary od session.  </a:t>
            </a:r>
          </a:p>
          <a:p>
            <a:pPr marL="0" lvl="1"/>
            <a:r>
              <a:rPr lang="en-US" sz="1400" dirty="0">
                <a:latin typeface="Times New Roman" panose="02020603050405020304" pitchFamily="18" charset="0"/>
                <a:cs typeface="Times New Roman" panose="02020603050405020304" pitchFamily="18"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905000" y="304800"/>
            <a:ext cx="3048000" cy="228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a:spLocks noGrp="1"/>
          </p:cNvSpPr>
          <p:nvPr>
            <p:ph type="sldNum" sz="quarter" idx="5"/>
          </p:nvPr>
        </p:nvSpPr>
        <p:spPr/>
        <p:txBody>
          <a:bodyPr/>
          <a:lstStyle/>
          <a:p>
            <a:pPr>
              <a:defRPr/>
            </a:pPr>
            <a:fld id="{EA82A9D8-56F4-4DBE-8145-D081DEB2908D}" type="slidenum">
              <a:rPr lang="en-US" smtClean="0"/>
              <a:pPr>
                <a:defRPr/>
              </a:pPr>
              <a:t>13</a:t>
            </a:fld>
            <a:endParaRPr lang="en-US"/>
          </a:p>
        </p:txBody>
      </p:sp>
      <p:sp>
        <p:nvSpPr>
          <p:cNvPr id="5" name="Notes Placeholder 2"/>
          <p:cNvSpPr>
            <a:spLocks noGrp="1"/>
          </p:cNvSpPr>
          <p:nvPr/>
        </p:nvSpPr>
        <p:spPr>
          <a:xfrm>
            <a:off x="201267" y="2916670"/>
            <a:ext cx="6482350" cy="3463062"/>
          </a:xfrm>
          <a:prstGeom prst="rect">
            <a:avLst/>
          </a:prstGeom>
        </p:spPr>
        <p:txBody>
          <a:bodyPr vert="horz" lIns="92046" tIns="46022" rIns="92046" bIns="46022"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u="sng" dirty="0">
                <a:latin typeface="Times New Roman" panose="02020603050405020304" pitchFamily="18" charset="0"/>
                <a:cs typeface="Times New Roman" panose="02020603050405020304" pitchFamily="18" charset="0"/>
              </a:rPr>
              <a:t>Instructor Guidance:</a:t>
            </a: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Purpose: Provide a summary of what transpired in this session.</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Discussion:  Address the key learning that occurred when discussing the objectives.</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Question: Ask if there are any lingering thoughts or questions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t>
            </a:r>
          </a:p>
          <a:p>
            <a:pPr marL="338273" indent="-338273">
              <a:buFont typeface="+mj-lt"/>
              <a:buAutoNum type="alphaLcPeriod"/>
            </a:pPr>
            <a:r>
              <a:rPr lang="en-US" sz="1400" dirty="0">
                <a:latin typeface="Times New Roman" panose="02020603050405020304" pitchFamily="18" charset="0"/>
                <a:cs typeface="Times New Roman" panose="02020603050405020304" pitchFamily="18" charset="0"/>
              </a:rPr>
              <a:t>Next Slide: Writing the reflective paper.  </a:t>
            </a:r>
          </a:p>
          <a:p>
            <a:pPr marL="0" lvl="1"/>
            <a:r>
              <a:rPr lang="en-US" sz="1400" dirty="0">
                <a:latin typeface="Times New Roman" panose="02020603050405020304" pitchFamily="18" charset="0"/>
                <a:cs typeface="Times New Roman" panose="02020603050405020304" pitchFamily="18"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4375" y="300038"/>
            <a:ext cx="3051175" cy="2289175"/>
          </a:xfrm>
        </p:spPr>
      </p:sp>
      <p:sp>
        <p:nvSpPr>
          <p:cNvPr id="3" name="Notes Placeholder 2"/>
          <p:cNvSpPr>
            <a:spLocks noGrp="1"/>
          </p:cNvSpPr>
          <p:nvPr>
            <p:ph type="body" idx="1"/>
          </p:nvPr>
        </p:nvSpPr>
        <p:spPr>
          <a:xfrm>
            <a:off x="157162" y="2731257"/>
            <a:ext cx="6714711" cy="4743995"/>
          </a:xfrm>
        </p:spPr>
        <p:txBody>
          <a:bodyPr>
            <a:noAutofit/>
          </a:bodyPr>
          <a:lstStyle/>
          <a:p>
            <a:pPr eaLnBrk="1" hangingPunct="1">
              <a:spcBef>
                <a:spcPts val="0"/>
              </a:spcBef>
              <a:defRPr/>
            </a:pPr>
            <a:r>
              <a:rPr lang="en-US" sz="1400" u="sng" dirty="0">
                <a:latin typeface="Times New Roman" panose="02020603050405020304" pitchFamily="18" charset="0"/>
                <a:cs typeface="Times New Roman" pitchFamily="18" charset="0"/>
              </a:rPr>
              <a:t>Instructor Guidance</a:t>
            </a:r>
            <a:r>
              <a:rPr lang="en-US" sz="1400" dirty="0">
                <a:latin typeface="Times New Roman" pitchFamily="18" charset="0"/>
                <a:cs typeface="Times New Roman" pitchFamily="18" charset="0"/>
              </a:rPr>
              <a:t>:</a:t>
            </a:r>
          </a:p>
          <a:p>
            <a:pPr marL="341960" indent="-341960">
              <a:buFont typeface="Arial" pitchFamily="34" charset="0"/>
              <a:buAutoNum type="alphaLcPeriod"/>
            </a:pPr>
            <a:r>
              <a:rPr lang="en-US" sz="1400" dirty="0">
                <a:latin typeface="Times New Roman" pitchFamily="18" charset="0"/>
                <a:cs typeface="Times New Roman" pitchFamily="18" charset="0"/>
              </a:rPr>
              <a:t>Purpose: Explain the individual writing assignment</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a:p>
            <a:pPr marL="341960" indent="-341960">
              <a:buFont typeface="Arial" pitchFamily="34" charset="0"/>
              <a:buAutoNum type="alphaLcPeriod"/>
            </a:pPr>
            <a:r>
              <a:rPr lang="en-US" sz="1400" dirty="0">
                <a:latin typeface="Times New Roman" pitchFamily="18" charset="0"/>
                <a:cs typeface="Times New Roman" pitchFamily="18" charset="0"/>
              </a:rPr>
              <a:t>Discussion:  </a:t>
            </a:r>
          </a:p>
          <a:p>
            <a:pPr marL="795643" lvl="1" indent="-341960">
              <a:buFont typeface="Arial" pitchFamily="34" charset="0"/>
              <a:buAutoNum type="arabicPeriod"/>
            </a:pPr>
            <a:r>
              <a:rPr lang="en-US" sz="1400" dirty="0">
                <a:latin typeface="Times New Roman" pitchFamily="18" charset="0"/>
                <a:cs typeface="Times New Roman" pitchFamily="18" charset="0"/>
              </a:rPr>
              <a:t>The point of this requirement is have students individually write an informal reflection of the seminar course focusing on three areas:</a:t>
            </a:r>
          </a:p>
          <a:p>
            <a:pPr marL="1251945" lvl="2" indent="-341960">
              <a:buFont typeface="Wingdings" panose="05000000000000000000" pitchFamily="2" charset="2"/>
              <a:buChar char="§"/>
            </a:pPr>
            <a:r>
              <a:rPr lang="en-US" sz="1400" dirty="0">
                <a:latin typeface="Times New Roman" pitchFamily="18" charset="0"/>
                <a:cs typeface="Times New Roman" pitchFamily="18" charset="0"/>
              </a:rPr>
              <a:t>What I learned</a:t>
            </a:r>
          </a:p>
          <a:p>
            <a:pPr marL="1251945" lvl="2" indent="-341960">
              <a:buFont typeface="Wingdings" panose="05000000000000000000" pitchFamily="2" charset="2"/>
              <a:buChar char="§"/>
            </a:pPr>
            <a:r>
              <a:rPr lang="en-US" sz="1400" dirty="0">
                <a:latin typeface="Times New Roman" pitchFamily="18" charset="0"/>
                <a:cs typeface="Times New Roman" pitchFamily="18" charset="0"/>
              </a:rPr>
              <a:t>How it was reinforced in the seminar sessions </a:t>
            </a:r>
          </a:p>
          <a:p>
            <a:pPr marL="1251945" lvl="2" indent="-341960">
              <a:buFont typeface="Wingdings" panose="05000000000000000000" pitchFamily="2" charset="2"/>
              <a:buChar char="§"/>
            </a:pPr>
            <a:r>
              <a:rPr lang="en-US" sz="1400" dirty="0">
                <a:latin typeface="Times New Roman" pitchFamily="18" charset="0"/>
                <a:cs typeface="Times New Roman" pitchFamily="18" charset="0"/>
              </a:rPr>
              <a:t>Explain how they will apply the new knowledge to be a better leader.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 </a:t>
            </a:r>
          </a:p>
          <a:p>
            <a:pPr marL="796681" lvl="1" indent="-341960">
              <a:buFont typeface="+mj-lt"/>
              <a:buAutoNum type="arabicPeriod"/>
            </a:pPr>
            <a:r>
              <a:rPr lang="en-US" sz="1400" dirty="0">
                <a:latin typeface="Times New Roman" pitchFamily="18" charset="0"/>
                <a:cs typeface="Times New Roman" pitchFamily="18" charset="0"/>
              </a:rPr>
              <a:t>They will use the remainder of Session Five to achieve this requirement.</a:t>
            </a:r>
          </a:p>
          <a:p>
            <a:pPr marL="796681" lvl="1" indent="-341960">
              <a:buFont typeface="+mj-lt"/>
              <a:buAutoNum type="arabicPeriod"/>
            </a:pPr>
            <a:r>
              <a:rPr lang="en-US" sz="1400" dirty="0">
                <a:latin typeface="Times New Roman" pitchFamily="18" charset="0"/>
                <a:cs typeface="Times New Roman" pitchFamily="18" charset="0"/>
              </a:rPr>
              <a:t>They may want to discuss their viewpoints with others which is fine but not required.</a:t>
            </a:r>
          </a:p>
          <a:p>
            <a:pPr marL="796681" lvl="1" indent="-341960">
              <a:buFont typeface="+mj-lt"/>
              <a:buAutoNum type="arabicPeriod"/>
            </a:pPr>
            <a:r>
              <a:rPr lang="en-US" sz="1400" dirty="0">
                <a:latin typeface="Times New Roman" pitchFamily="18" charset="0"/>
                <a:cs typeface="Times New Roman" pitchFamily="18" charset="0"/>
              </a:rPr>
              <a:t>They will keep their papers to use in Session Six.</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a:p>
            <a:pPr marL="341960" indent="-341960">
              <a:buFont typeface="+mj-lt"/>
              <a:buAutoNum type="alphaLcPeriod"/>
            </a:pPr>
            <a:r>
              <a:rPr lang="en-US" sz="1400" dirty="0">
                <a:latin typeface="Times New Roman" pitchFamily="18" charset="0"/>
                <a:cs typeface="Times New Roman" pitchFamily="18" charset="0"/>
              </a:rPr>
              <a:t>Question: Check for questions.</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a:p>
            <a:pPr marL="341960" indent="-341960">
              <a:buFont typeface="+mj-lt"/>
              <a:buAutoNum type="alphaLcPeriod"/>
            </a:pPr>
            <a:r>
              <a:rPr lang="en-US" sz="1400" dirty="0">
                <a:latin typeface="Times New Roman" pitchFamily="18" charset="0"/>
                <a:cs typeface="Times New Roman" pitchFamily="18" charset="0"/>
              </a:rPr>
              <a:t>Next Slide: N/A (When complete, go to lunch)</a:t>
            </a:r>
          </a:p>
        </p:txBody>
      </p:sp>
      <p:sp>
        <p:nvSpPr>
          <p:cNvPr id="4" name="Slide Number Placeholder 3"/>
          <p:cNvSpPr>
            <a:spLocks noGrp="1"/>
          </p:cNvSpPr>
          <p:nvPr>
            <p:ph type="sldNum" sz="quarter" idx="10"/>
          </p:nvPr>
        </p:nvSpPr>
        <p:spPr>
          <a:xfrm>
            <a:off x="3975738" y="8838726"/>
            <a:ext cx="3042603" cy="602419"/>
          </a:xfrm>
        </p:spPr>
        <p:txBody>
          <a:bodyPr/>
          <a:lstStyle/>
          <a:p>
            <a:pPr marL="0" marR="0" lvl="0" indent="0" algn="r" defTabSz="915135" rtl="0" eaLnBrk="1" fontAlgn="auto" latinLnBrk="0" hangingPunct="1">
              <a:lnSpc>
                <a:spcPct val="100000"/>
              </a:lnSpc>
              <a:spcBef>
                <a:spcPts val="0"/>
              </a:spcBef>
              <a:spcAft>
                <a:spcPts val="0"/>
              </a:spcAft>
              <a:buClrTx/>
              <a:buSzTx/>
              <a:buFontTx/>
              <a:buNone/>
              <a:tabLst/>
              <a:defRPr/>
            </a:pPr>
            <a:fld id="{1930282D-666B-4114-A8E4-63312166011D}" type="slidenum">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5135"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3927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905000" y="304800"/>
            <a:ext cx="3048000" cy="228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a:spLocks noGrp="1"/>
          </p:cNvSpPr>
          <p:nvPr>
            <p:ph type="sldNum" sz="quarter" idx="5"/>
          </p:nvPr>
        </p:nvSpPr>
        <p:spPr/>
        <p:txBody>
          <a:bodyPr/>
          <a:lstStyle/>
          <a:p>
            <a:pPr>
              <a:defRPr/>
            </a:pPr>
            <a:fld id="{DC63934C-9A01-4371-9E0C-1082511ABA4C}" type="slidenum">
              <a:rPr lang="en-US" smtClean="0"/>
              <a:pPr>
                <a:defRPr/>
              </a:pPr>
              <a:t>2</a:t>
            </a:fld>
            <a:endParaRPr lang="en-US"/>
          </a:p>
        </p:txBody>
      </p:sp>
      <p:sp>
        <p:nvSpPr>
          <p:cNvPr id="5" name="Notes Placeholder 2"/>
          <p:cNvSpPr>
            <a:spLocks noGrp="1"/>
          </p:cNvSpPr>
          <p:nvPr/>
        </p:nvSpPr>
        <p:spPr>
          <a:xfrm>
            <a:off x="201267" y="2916670"/>
            <a:ext cx="6482350" cy="3463062"/>
          </a:xfrm>
          <a:prstGeom prst="rect">
            <a:avLst/>
          </a:prstGeom>
        </p:spPr>
        <p:txBody>
          <a:bodyPr vert="horz" lIns="92046" tIns="46022" rIns="92046" bIns="46022"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u="sng" dirty="0">
                <a:latin typeface="Times New Roman" panose="02020603050405020304" pitchFamily="18" charset="0"/>
                <a:cs typeface="Times New Roman" panose="02020603050405020304" pitchFamily="18" charset="0"/>
              </a:rPr>
              <a:t>Instructor Guidance:</a:t>
            </a: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Purpose: Explain the learning objectives</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Discussion:  N/A.</a:t>
            </a:r>
          </a:p>
          <a:p>
            <a:pPr marL="338273" indent="-338273">
              <a:buAutoNum type="alphaLcPeriod"/>
            </a:pP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Question:  Does everyone understand the objectives?</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Font typeface="+mj-lt"/>
              <a:buAutoNum type="alphaLcPeriod"/>
            </a:pPr>
            <a:r>
              <a:rPr lang="en-US" sz="1400" dirty="0">
                <a:latin typeface="Times New Roman" panose="02020603050405020304" pitchFamily="18" charset="0"/>
                <a:cs typeface="Times New Roman" panose="02020603050405020304" pitchFamily="18" charset="0"/>
              </a:rPr>
              <a:t>Next Slide: Video of team ethics.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905000" y="304800"/>
            <a:ext cx="3048000" cy="228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a:spLocks noGrp="1"/>
          </p:cNvSpPr>
          <p:nvPr>
            <p:ph type="sldNum" sz="quarter" idx="5"/>
          </p:nvPr>
        </p:nvSpPr>
        <p:spPr/>
        <p:txBody>
          <a:bodyPr/>
          <a:lstStyle/>
          <a:p>
            <a:pPr>
              <a:defRPr/>
            </a:pPr>
            <a:fld id="{DC63934C-9A01-4371-9E0C-1082511ABA4C}" type="slidenum">
              <a:rPr lang="en-US" smtClean="0"/>
              <a:pPr>
                <a:defRPr/>
              </a:pPr>
              <a:t>3</a:t>
            </a:fld>
            <a:endParaRPr lang="en-US"/>
          </a:p>
        </p:txBody>
      </p:sp>
      <p:sp>
        <p:nvSpPr>
          <p:cNvPr id="5" name="Notes Placeholder 2"/>
          <p:cNvSpPr>
            <a:spLocks noGrp="1"/>
          </p:cNvSpPr>
          <p:nvPr/>
        </p:nvSpPr>
        <p:spPr>
          <a:xfrm>
            <a:off x="201267" y="2667000"/>
            <a:ext cx="6482350" cy="3463062"/>
          </a:xfrm>
          <a:prstGeom prst="rect">
            <a:avLst/>
          </a:prstGeom>
        </p:spPr>
        <p:txBody>
          <a:bodyPr vert="horz" lIns="92046" tIns="46022" rIns="92046" bIns="46022"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u="sng" dirty="0">
                <a:latin typeface="Times New Roman" panose="02020603050405020304" pitchFamily="18" charset="0"/>
                <a:cs typeface="Times New Roman" panose="02020603050405020304" pitchFamily="18" charset="0"/>
              </a:rPr>
              <a:t>Instructor Guidance:</a:t>
            </a: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Purpose: Provide video to show the humorous side of lying and wrongful blaming of others.</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Discussion:  The key to emphasize is that we are, as a team, all in it together.  United we stand and divided we fall.</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Question: N/A.</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Font typeface="+mj-lt"/>
              <a:buAutoNum type="alphaLcPeriod"/>
            </a:pPr>
            <a:r>
              <a:rPr lang="en-US" sz="1400" dirty="0">
                <a:latin typeface="Times New Roman" panose="02020603050405020304" pitchFamily="18" charset="0"/>
                <a:cs typeface="Times New Roman" panose="02020603050405020304" pitchFamily="18" charset="0"/>
              </a:rPr>
              <a:t>Next Slide: Let’s Be Cheaters.  </a:t>
            </a:r>
          </a:p>
          <a:p>
            <a:pPr marL="0" lvl="1"/>
            <a:r>
              <a:rPr lang="en-US" sz="1400" dirty="0">
                <a:latin typeface="Times New Roman" panose="02020603050405020304" pitchFamily="18" charset="0"/>
                <a:cs typeface="Times New Roman" panose="02020603050405020304" pitchFamily="18"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2211388" y="304800"/>
            <a:ext cx="2436812" cy="1828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a:spLocks noGrp="1"/>
          </p:cNvSpPr>
          <p:nvPr>
            <p:ph type="sldNum" sz="quarter" idx="5"/>
          </p:nvPr>
        </p:nvSpPr>
        <p:spPr/>
        <p:txBody>
          <a:bodyPr/>
          <a:lstStyle/>
          <a:p>
            <a:pPr>
              <a:defRPr/>
            </a:pPr>
            <a:fld id="{10669708-74DA-4926-AB89-327904B48F0D}" type="slidenum">
              <a:rPr lang="en-US" smtClean="0"/>
              <a:pPr>
                <a:defRPr/>
              </a:pPr>
              <a:t>4</a:t>
            </a:fld>
            <a:endParaRPr lang="en-US"/>
          </a:p>
        </p:txBody>
      </p:sp>
      <p:sp>
        <p:nvSpPr>
          <p:cNvPr id="5" name="Notes Placeholder 2"/>
          <p:cNvSpPr>
            <a:spLocks noGrp="1"/>
          </p:cNvSpPr>
          <p:nvPr/>
        </p:nvSpPr>
        <p:spPr>
          <a:xfrm>
            <a:off x="201267" y="2133600"/>
            <a:ext cx="6482350" cy="6172200"/>
          </a:xfrm>
          <a:prstGeom prst="rect">
            <a:avLst/>
          </a:prstGeom>
        </p:spPr>
        <p:txBody>
          <a:bodyPr vert="horz" lIns="92046" tIns="46022" rIns="92046" bIns="46022" rtlCol="0">
            <a:no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u="sng" dirty="0">
                <a:latin typeface="Times New Roman" panose="02020603050405020304" pitchFamily="18" charset="0"/>
                <a:cs typeface="Times New Roman" panose="02020603050405020304" pitchFamily="18" charset="0"/>
              </a:rPr>
              <a:t>Instructor Guidance:</a:t>
            </a: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Purpose:   Provide an explanation and develop a conversation of why we cheat.</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Discussion:  </a:t>
            </a: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In his book (Ariely, 2012), Dan discusses the proliferation of cheating and dishonesty in our society.  He provides an example of an invited lecturer who claimed he would teach the students how to make lots of money—cheating (pp. 11-14).</a:t>
            </a: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Simple Model of Rational Crime (SMORC) is a theory of comparing the benefit gained from doing a crime to the probability of getting caught, to the expected level of punishment.  A simple cost/benefit analysis without any consideration of the impact it has on other members of a family, organization, or society.   </a:t>
            </a: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Not all actions are societal crimes punishable by law, but are still negative actions that harm oneself or others.  The three examples are explained in the book and suggest that some actions lead to more egregious acts and behaviors.  </a:t>
            </a: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The 1925 U. S. Open, Bobby Jones takes a stroke because his ball moved while he was preparing to hit it out of the rough (Ariely, p. 56).  Also John Rockefeller was a stickler for counting every stroke, lie about this, you lie about other things—it is about the rules.   </a:t>
            </a: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Study (pp. 51-64) of golfers and cheating, moving with a club, kicking and then picking it up—23%, 14%, 10%.  Taking mulligans, 40% scoring write it 15% and add it 5%</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 Question: Engage the students as each bullet is clicked on.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Font typeface="+mj-lt"/>
              <a:buAutoNum type="alphaLcPeriod"/>
            </a:pPr>
            <a:r>
              <a:rPr lang="en-US" sz="1400" dirty="0">
                <a:latin typeface="Times New Roman" panose="02020603050405020304" pitchFamily="18" charset="0"/>
                <a:cs typeface="Times New Roman" panose="02020603050405020304" pitchFamily="18" charset="0"/>
              </a:rPr>
              <a:t>Next Slide: What is Team Ethics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2211388" y="304800"/>
            <a:ext cx="2436812" cy="1828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a:spLocks noGrp="1"/>
          </p:cNvSpPr>
          <p:nvPr>
            <p:ph type="sldNum" sz="quarter" idx="5"/>
          </p:nvPr>
        </p:nvSpPr>
        <p:spPr/>
        <p:txBody>
          <a:bodyPr/>
          <a:lstStyle/>
          <a:p>
            <a:pPr>
              <a:defRPr/>
            </a:pPr>
            <a:fld id="{10669708-74DA-4926-AB89-327904B48F0D}" type="slidenum">
              <a:rPr lang="en-US" smtClean="0"/>
              <a:pPr>
                <a:defRPr/>
              </a:pPr>
              <a:t>5</a:t>
            </a:fld>
            <a:endParaRPr lang="en-US"/>
          </a:p>
        </p:txBody>
      </p:sp>
      <p:sp>
        <p:nvSpPr>
          <p:cNvPr id="5" name="Notes Placeholder 2"/>
          <p:cNvSpPr>
            <a:spLocks noGrp="1"/>
          </p:cNvSpPr>
          <p:nvPr/>
        </p:nvSpPr>
        <p:spPr>
          <a:xfrm>
            <a:off x="201267" y="2133600"/>
            <a:ext cx="6482350" cy="6553200"/>
          </a:xfrm>
          <a:prstGeom prst="rect">
            <a:avLst/>
          </a:prstGeom>
        </p:spPr>
        <p:txBody>
          <a:bodyPr vert="horz" lIns="92046" tIns="46022" rIns="92046" bIns="46022"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u="sng" dirty="0">
                <a:latin typeface="Times New Roman" panose="02020603050405020304" pitchFamily="18" charset="0"/>
                <a:cs typeface="Times New Roman" panose="02020603050405020304" pitchFamily="18" charset="0"/>
              </a:rPr>
              <a:t>Instructor Guidance:</a:t>
            </a: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Purpose:   Provide an explanation and develop a conversation of what team ethics means to us in the workforce.</a:t>
            </a:r>
          </a:p>
          <a:p>
            <a:pPr marL="338273" indent="-338273">
              <a:buAutoNum type="alphaLcPeriod"/>
            </a:pPr>
            <a:r>
              <a:rPr lang="en-US" sz="1400" dirty="0">
                <a:latin typeface="Times New Roman" panose="02020603050405020304" pitchFamily="18" charset="0"/>
                <a:cs typeface="Times New Roman" panose="02020603050405020304" pitchFamily="18" charset="0"/>
              </a:rPr>
              <a:t>Discussion:  </a:t>
            </a: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Ethical behavior means everything is performed honestly and for the well-being of the team in order to achieve common goals and objectives (By Gurpreet kaur article in references). </a:t>
            </a: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If all teammates are behaving ethically, the likelihood of </a:t>
            </a:r>
            <a:r>
              <a:rPr lang="en-US" sz="1400" b="1" u="sng" dirty="0">
                <a:latin typeface="Times New Roman" panose="02020603050405020304" pitchFamily="18" charset="0"/>
                <a:cs typeface="Times New Roman" panose="02020603050405020304" pitchFamily="18" charset="0"/>
              </a:rPr>
              <a:t>trusting</a:t>
            </a:r>
            <a:r>
              <a:rPr lang="en-US" sz="1400" dirty="0">
                <a:latin typeface="Times New Roman" panose="02020603050405020304" pitchFamily="18" charset="0"/>
                <a:cs typeface="Times New Roman" panose="02020603050405020304" pitchFamily="18" charset="0"/>
              </a:rPr>
              <a:t> each other is increased.  Teammates rely on each other for their jobs, reputations, and mission accomplishment.  Use the example of Helicopter technicians in the Army, you fix it, you fly in the </a:t>
            </a:r>
            <a:r>
              <a:rPr lang="en-US" sz="1400" b="1" u="sng" dirty="0">
                <a:latin typeface="Times New Roman" panose="02020603050405020304" pitchFamily="18" charset="0"/>
                <a:cs typeface="Times New Roman" panose="02020603050405020304" pitchFamily="18" charset="0"/>
              </a:rPr>
              <a:t>test flight </a:t>
            </a:r>
            <a:r>
              <a:rPr lang="en-US" sz="1400" dirty="0">
                <a:latin typeface="Times New Roman" panose="02020603050405020304" pitchFamily="18" charset="0"/>
                <a:cs typeface="Times New Roman" panose="02020603050405020304" pitchFamily="18" charset="0"/>
              </a:rPr>
              <a:t>to ensure it is fixed.</a:t>
            </a: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It is easier to </a:t>
            </a:r>
            <a:r>
              <a:rPr lang="en-US" sz="1400" b="1" u="sng" dirty="0">
                <a:latin typeface="Times New Roman" panose="02020603050405020304" pitchFamily="18" charset="0"/>
                <a:cs typeface="Times New Roman" panose="02020603050405020304" pitchFamily="18" charset="0"/>
              </a:rPr>
              <a:t>commit</a:t>
            </a:r>
            <a:r>
              <a:rPr lang="en-US" sz="1400" dirty="0">
                <a:latin typeface="Times New Roman" panose="02020603050405020304" pitchFamily="18" charset="0"/>
                <a:cs typeface="Times New Roman" panose="02020603050405020304" pitchFamily="18" charset="0"/>
              </a:rPr>
              <a:t> to the team/organization’s vision and mission if those elements are based on honesty.</a:t>
            </a:r>
          </a:p>
          <a:p>
            <a:pPr marL="800100" lvl="1" indent="-342900">
              <a:buFont typeface="+mj-lt"/>
              <a:buAutoNum type="arabicPeriod"/>
            </a:pPr>
            <a:r>
              <a:rPr lang="en-US" sz="1400" dirty="0">
                <a:latin typeface="Times New Roman" panose="02020603050405020304" pitchFamily="18" charset="0"/>
                <a:cs typeface="Times New Roman" panose="02020603050405020304" pitchFamily="18" charset="0"/>
              </a:rPr>
              <a:t>Team members are more likely to </a:t>
            </a:r>
            <a:r>
              <a:rPr lang="en-US" sz="1400" b="1" u="sng" dirty="0">
                <a:latin typeface="Times New Roman" panose="02020603050405020304" pitchFamily="18" charset="0"/>
                <a:cs typeface="Times New Roman" panose="02020603050405020304" pitchFamily="18" charset="0"/>
              </a:rPr>
              <a:t>cooperate</a:t>
            </a:r>
            <a:r>
              <a:rPr lang="en-US" sz="1400" dirty="0">
                <a:latin typeface="Times New Roman" panose="02020603050405020304" pitchFamily="18" charset="0"/>
                <a:cs typeface="Times New Roman" panose="02020603050405020304" pitchFamily="18" charset="0"/>
              </a:rPr>
              <a:t> and collaborate with each other if they work in a work environment where integrity is an action verb in their team.</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Key to understanding and applying team ethics is the effects of ethical behavior on the overall ethical climate within your work environment.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Question: Engage the students as each bullet is clicked on.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Font typeface="+mj-lt"/>
              <a:buAutoNum type="alphaLcPeriod"/>
            </a:pPr>
            <a:r>
              <a:rPr lang="en-US" sz="1400" dirty="0">
                <a:latin typeface="Times New Roman" panose="02020603050405020304" pitchFamily="18" charset="0"/>
                <a:cs typeface="Times New Roman" panose="02020603050405020304" pitchFamily="18" charset="0"/>
              </a:rPr>
              <a:t>Next Slide: Ethics in the workplace.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903413" y="381000"/>
            <a:ext cx="3048000" cy="228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3011" indent="-281929" eaLnBrk="0" hangingPunct="0">
              <a:defRPr>
                <a:solidFill>
                  <a:schemeClr val="tx1"/>
                </a:solidFill>
                <a:latin typeface="Arial" charset="0"/>
              </a:defRPr>
            </a:lvl2pPr>
            <a:lvl3pPr marL="1127710" indent="-225541" eaLnBrk="0" hangingPunct="0">
              <a:defRPr>
                <a:solidFill>
                  <a:schemeClr val="tx1"/>
                </a:solidFill>
                <a:latin typeface="Arial" charset="0"/>
              </a:defRPr>
            </a:lvl3pPr>
            <a:lvl4pPr marL="1578795" indent="-225541" eaLnBrk="0" hangingPunct="0">
              <a:defRPr>
                <a:solidFill>
                  <a:schemeClr val="tx1"/>
                </a:solidFill>
                <a:latin typeface="Arial" charset="0"/>
              </a:defRPr>
            </a:lvl4pPr>
            <a:lvl5pPr marL="2029880" indent="-225541" eaLnBrk="0" hangingPunct="0">
              <a:defRPr>
                <a:solidFill>
                  <a:schemeClr val="tx1"/>
                </a:solidFill>
                <a:latin typeface="Arial" charset="0"/>
              </a:defRPr>
            </a:lvl5pPr>
            <a:lvl6pPr marL="2480966" indent="-225541" defTabSz="900603" eaLnBrk="0" fontAlgn="base" hangingPunct="0">
              <a:spcBef>
                <a:spcPct val="0"/>
              </a:spcBef>
              <a:spcAft>
                <a:spcPct val="0"/>
              </a:spcAft>
              <a:defRPr>
                <a:solidFill>
                  <a:schemeClr val="tx1"/>
                </a:solidFill>
                <a:latin typeface="Arial" charset="0"/>
              </a:defRPr>
            </a:lvl6pPr>
            <a:lvl7pPr marL="2932049" indent="-225541" defTabSz="900603" eaLnBrk="0" fontAlgn="base" hangingPunct="0">
              <a:spcBef>
                <a:spcPct val="0"/>
              </a:spcBef>
              <a:spcAft>
                <a:spcPct val="0"/>
              </a:spcAft>
              <a:defRPr>
                <a:solidFill>
                  <a:schemeClr val="tx1"/>
                </a:solidFill>
                <a:latin typeface="Arial" charset="0"/>
              </a:defRPr>
            </a:lvl7pPr>
            <a:lvl8pPr marL="3383133" indent="-225541" defTabSz="900603" eaLnBrk="0" fontAlgn="base" hangingPunct="0">
              <a:spcBef>
                <a:spcPct val="0"/>
              </a:spcBef>
              <a:spcAft>
                <a:spcPct val="0"/>
              </a:spcAft>
              <a:defRPr>
                <a:solidFill>
                  <a:schemeClr val="tx1"/>
                </a:solidFill>
                <a:latin typeface="Arial" charset="0"/>
              </a:defRPr>
            </a:lvl8pPr>
            <a:lvl9pPr marL="3834217" indent="-225541" defTabSz="900603" eaLnBrk="0" fontAlgn="base" hangingPunct="0">
              <a:spcBef>
                <a:spcPct val="0"/>
              </a:spcBef>
              <a:spcAft>
                <a:spcPct val="0"/>
              </a:spcAft>
              <a:defRPr>
                <a:solidFill>
                  <a:schemeClr val="tx1"/>
                </a:solidFill>
                <a:latin typeface="Arial" charset="0"/>
              </a:defRPr>
            </a:lvl9pPr>
          </a:lstStyle>
          <a:p>
            <a:pPr defTabSz="900603" eaLnBrk="1" fontAlgn="base" hangingPunct="1">
              <a:spcBef>
                <a:spcPct val="0"/>
              </a:spcBef>
              <a:spcAft>
                <a:spcPct val="0"/>
              </a:spcAft>
            </a:pPr>
            <a:fld id="{4D200598-76D6-4678-9EEE-F92059739F6E}" type="slidenum">
              <a:rPr lang="en-US" smtClean="0">
                <a:solidFill>
                  <a:srgbClr val="000000"/>
                </a:solidFill>
                <a:latin typeface="Calibri" pitchFamily="34" charset="0"/>
              </a:rPr>
              <a:pPr defTabSz="900603" eaLnBrk="1" fontAlgn="base" hangingPunct="1">
                <a:spcBef>
                  <a:spcPct val="0"/>
                </a:spcBef>
                <a:spcAft>
                  <a:spcPct val="0"/>
                </a:spcAft>
              </a:pPr>
              <a:t>6</a:t>
            </a:fld>
            <a:endParaRPr lang="en-US" dirty="0">
              <a:solidFill>
                <a:srgbClr val="000000"/>
              </a:solidFill>
              <a:latin typeface="Calibri" pitchFamily="34" charset="0"/>
            </a:endParaRPr>
          </a:p>
        </p:txBody>
      </p:sp>
      <p:sp>
        <p:nvSpPr>
          <p:cNvPr id="5" name="Rectangle 4"/>
          <p:cNvSpPr/>
          <p:nvPr/>
        </p:nvSpPr>
        <p:spPr>
          <a:xfrm>
            <a:off x="155018" y="3009470"/>
            <a:ext cx="6547964" cy="5046181"/>
          </a:xfrm>
          <a:prstGeom prst="rect">
            <a:avLst/>
          </a:prstGeom>
        </p:spPr>
        <p:txBody>
          <a:bodyPr wrap="square" lIns="90097" tIns="45049" rIns="90097" bIns="45049">
            <a:spAutoFit/>
          </a:bodyPr>
          <a:lstStyle/>
          <a:p>
            <a:r>
              <a:rPr lang="en-US" sz="1400" u="sng" dirty="0">
                <a:latin typeface="Times New Roman" panose="02020603050405020304" pitchFamily="18" charset="0"/>
                <a:cs typeface="Times New Roman" panose="02020603050405020304" pitchFamily="18" charset="0"/>
              </a:rPr>
              <a:t>Instructor Guidance:</a:t>
            </a:r>
          </a:p>
          <a:p>
            <a:pPr marL="337867" indent="-337867">
              <a:buAutoNum type="alphaLcPeriod"/>
            </a:pPr>
            <a:r>
              <a:rPr lang="en-US" sz="1400" dirty="0">
                <a:latin typeface="Times New Roman" panose="02020603050405020304" pitchFamily="18" charset="0"/>
                <a:cs typeface="Times New Roman" panose="02020603050405020304" pitchFamily="18" charset="0"/>
              </a:rPr>
              <a:t>Purpose Slide: Continue discussion of ethics in the workplace.</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7867" indent="-337867">
              <a:buFontTx/>
              <a:buAutoNum type="alphaLcPeriod"/>
            </a:pPr>
            <a:r>
              <a:rPr lang="en-US" sz="1400" dirty="0">
                <a:latin typeface="Times New Roman" panose="02020603050405020304" pitchFamily="18" charset="0"/>
                <a:cs typeface="Times New Roman" panose="02020603050405020304" pitchFamily="18" charset="0"/>
              </a:rPr>
              <a:t>Discussion: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1.  What does “Right” ethical decisions look like? (A popular saying emphasizing that some actions have to be done regardless if anyone knows you are doing right).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2.  What might appear ethical to the leader may not be the same interpretation members of the team have of  it.  What should an ethical decision include?  For one, it should be a decision that is fair, impartial, and benefit the team.</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3.  The team leader reviews behaviors and policies' used within the team and then makes adjustments where and when required.  Key is to ensure everyone understands why changes are needed.  Suggest getting team feedback to better judge the climate and their reaction to a change in policy.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4.  The leader’s use of KER is important to avoid overreaction or inappropriate decisions.  Decision should match the situation.</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7867" indent="-337867">
              <a:buAutoNum type="alphaLcPeriod"/>
            </a:pPr>
            <a:r>
              <a:rPr lang="en-US" sz="1400" dirty="0">
                <a:latin typeface="Times New Roman" panose="02020603050405020304" pitchFamily="18" charset="0"/>
                <a:cs typeface="Times New Roman" panose="02020603050405020304" pitchFamily="18" charset="0"/>
              </a:rPr>
              <a:t>Question: Have students respond to the bullets.</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7867" indent="-337867">
              <a:buAutoNum type="alphaLcPeriod"/>
            </a:pPr>
            <a:r>
              <a:rPr lang="en-US" sz="1400" dirty="0">
                <a:latin typeface="Times New Roman" panose="02020603050405020304" pitchFamily="18" charset="0"/>
                <a:cs typeface="Times New Roman" panose="02020603050405020304" pitchFamily="18" charset="0"/>
              </a:rPr>
              <a:t>Next Slide: Team activity.</a:t>
            </a:r>
          </a:p>
          <a:p>
            <a:pPr marL="337867" indent="-337867">
              <a:buAutoNum type="alphaLcPeriod"/>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543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6588" y="381000"/>
            <a:ext cx="3046412" cy="2286000"/>
          </a:xfrm>
        </p:spPr>
      </p:sp>
      <p:sp>
        <p:nvSpPr>
          <p:cNvPr id="4" name="Slide Number Placeholder 3"/>
          <p:cNvSpPr>
            <a:spLocks noGrp="1"/>
          </p:cNvSpPr>
          <p:nvPr>
            <p:ph type="sldNum" sz="quarter" idx="10"/>
          </p:nvPr>
        </p:nvSpPr>
        <p:spPr/>
        <p:txBody>
          <a:bodyPr/>
          <a:lstStyle/>
          <a:p>
            <a:pPr>
              <a:defRPr/>
            </a:pPr>
            <a:fld id="{8E42CB6E-5370-4260-B474-D1514CFC04FB}" type="slidenum">
              <a:rPr lang="en-US" smtClean="0"/>
              <a:pPr>
                <a:defRPr/>
              </a:pPr>
              <a:t>7</a:t>
            </a:fld>
            <a:endParaRPr lang="en-US"/>
          </a:p>
        </p:txBody>
      </p:sp>
      <p:sp>
        <p:nvSpPr>
          <p:cNvPr id="5" name="Rectangle 4">
            <a:extLst>
              <a:ext uri="{FF2B5EF4-FFF2-40B4-BE49-F238E27FC236}">
                <a16:creationId xmlns:a16="http://schemas.microsoft.com/office/drawing/2014/main" xmlns="" id="{11FFA3A9-8E35-4A45-BC14-13152168EF20}"/>
              </a:ext>
            </a:extLst>
          </p:cNvPr>
          <p:cNvSpPr/>
          <p:nvPr/>
        </p:nvSpPr>
        <p:spPr>
          <a:xfrm>
            <a:off x="155018" y="2667000"/>
            <a:ext cx="6547964" cy="5046181"/>
          </a:xfrm>
          <a:prstGeom prst="rect">
            <a:avLst/>
          </a:prstGeom>
        </p:spPr>
        <p:txBody>
          <a:bodyPr wrap="square" lIns="90097" tIns="45049" rIns="90097" bIns="45049">
            <a:spAutoFit/>
          </a:bodyPr>
          <a:lstStyle/>
          <a:p>
            <a:r>
              <a:rPr lang="en-US" sz="1400" u="sng" dirty="0">
                <a:latin typeface="Times New Roman" panose="02020603050405020304" pitchFamily="18" charset="0"/>
                <a:cs typeface="Times New Roman" panose="02020603050405020304" pitchFamily="18" charset="0"/>
              </a:rPr>
              <a:t>Instructor Guidance:</a:t>
            </a:r>
          </a:p>
          <a:p>
            <a:pPr marL="337867" indent="-337867">
              <a:buAutoNum type="alphaLcPeriod"/>
            </a:pPr>
            <a:r>
              <a:rPr lang="en-US" sz="1400" dirty="0">
                <a:latin typeface="Times New Roman" panose="02020603050405020304" pitchFamily="18" charset="0"/>
                <a:cs typeface="Times New Roman" panose="02020603050405020304" pitchFamily="18" charset="0"/>
              </a:rPr>
              <a:t>Purpose Slide: Team activity that looks to unravel ethical behavior that a team experiences in a critical situation.</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7867" indent="-337867">
              <a:buAutoNum type="alphaLcPeriod"/>
            </a:pPr>
            <a:r>
              <a:rPr lang="en-US" sz="1400" dirty="0">
                <a:latin typeface="Times New Roman" panose="02020603050405020304" pitchFamily="18" charset="0"/>
                <a:cs typeface="Times New Roman" panose="02020603050405020304" pitchFamily="18" charset="0"/>
              </a:rPr>
              <a:t>Discussion: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1.  Installations have published guidance on how emergency maintenance services are to be applied in critical situations.  The big question is—are they?  After Hurricane Isabel hit Camp Lejeune in 2003 and a tornado that hit MCLB Albany in 2017, complaints from base emergency services personnel and base residents show that polices were not necessarily implemented fairly or equitably. This scenario is based on those two and the most recent Oct 2018 Hurricane Michael at </a:t>
            </a:r>
            <a:r>
              <a:rPr lang="en-US" sz="1400" dirty="0" err="1">
                <a:latin typeface="Times New Roman" panose="02020603050405020304" pitchFamily="18" charset="0"/>
                <a:cs typeface="Times New Roman" panose="02020603050405020304" pitchFamily="18" charset="0"/>
              </a:rPr>
              <a:t>Albny</a:t>
            </a:r>
            <a:r>
              <a:rPr lang="en-US" sz="1400" dirty="0">
                <a:latin typeface="Times New Roman" panose="02020603050405020304" pitchFamily="18" charset="0"/>
                <a:cs typeface="Times New Roman" panose="02020603050405020304" pitchFamily="18" charset="0"/>
              </a:rPr>
              <a:t>.</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2.  The point of the activity is to examine how a team handles the situation.  Ethics comes into play when priority of base housing work is matched up with individual family requests.  Do friends get better services?    Do senior ranking people get priority?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3.  Does the team decisions match the situation?</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7867" indent="-337867">
              <a:buAutoNum type="alphaLcPeriod"/>
            </a:pPr>
            <a:r>
              <a:rPr lang="en-US" sz="1400" dirty="0">
                <a:latin typeface="Times New Roman" panose="02020603050405020304" pitchFamily="18" charset="0"/>
                <a:cs typeface="Times New Roman" panose="02020603050405020304" pitchFamily="18" charset="0"/>
              </a:rPr>
              <a:t>Question: N/A.</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7867" indent="-337867">
              <a:buAutoNum type="alphaLcPeriod"/>
            </a:pPr>
            <a:r>
              <a:rPr lang="en-US" sz="1400" dirty="0">
                <a:latin typeface="Times New Roman" panose="02020603050405020304" pitchFamily="18" charset="0"/>
                <a:cs typeface="Times New Roman" panose="02020603050405020304" pitchFamily="18" charset="0"/>
              </a:rPr>
              <a:t>Next Slide: Take break.</a:t>
            </a:r>
          </a:p>
          <a:p>
            <a:pPr marL="337867" indent="-337867">
              <a:buAutoNum type="alphaLcPeriod"/>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186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2211388" y="228600"/>
            <a:ext cx="2436812" cy="1828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3011" indent="-281929" eaLnBrk="0" hangingPunct="0">
              <a:defRPr>
                <a:solidFill>
                  <a:schemeClr val="tx1"/>
                </a:solidFill>
                <a:latin typeface="Arial" charset="0"/>
              </a:defRPr>
            </a:lvl2pPr>
            <a:lvl3pPr marL="1127710" indent="-225541" eaLnBrk="0" hangingPunct="0">
              <a:defRPr>
                <a:solidFill>
                  <a:schemeClr val="tx1"/>
                </a:solidFill>
                <a:latin typeface="Arial" charset="0"/>
              </a:defRPr>
            </a:lvl3pPr>
            <a:lvl4pPr marL="1578795" indent="-225541" eaLnBrk="0" hangingPunct="0">
              <a:defRPr>
                <a:solidFill>
                  <a:schemeClr val="tx1"/>
                </a:solidFill>
                <a:latin typeface="Arial" charset="0"/>
              </a:defRPr>
            </a:lvl4pPr>
            <a:lvl5pPr marL="2029880" indent="-225541" eaLnBrk="0" hangingPunct="0">
              <a:defRPr>
                <a:solidFill>
                  <a:schemeClr val="tx1"/>
                </a:solidFill>
                <a:latin typeface="Arial" charset="0"/>
              </a:defRPr>
            </a:lvl5pPr>
            <a:lvl6pPr marL="2480966" indent="-225541" defTabSz="900603" eaLnBrk="0" fontAlgn="base" hangingPunct="0">
              <a:spcBef>
                <a:spcPct val="0"/>
              </a:spcBef>
              <a:spcAft>
                <a:spcPct val="0"/>
              </a:spcAft>
              <a:defRPr>
                <a:solidFill>
                  <a:schemeClr val="tx1"/>
                </a:solidFill>
                <a:latin typeface="Arial" charset="0"/>
              </a:defRPr>
            </a:lvl6pPr>
            <a:lvl7pPr marL="2932049" indent="-225541" defTabSz="900603" eaLnBrk="0" fontAlgn="base" hangingPunct="0">
              <a:spcBef>
                <a:spcPct val="0"/>
              </a:spcBef>
              <a:spcAft>
                <a:spcPct val="0"/>
              </a:spcAft>
              <a:defRPr>
                <a:solidFill>
                  <a:schemeClr val="tx1"/>
                </a:solidFill>
                <a:latin typeface="Arial" charset="0"/>
              </a:defRPr>
            </a:lvl7pPr>
            <a:lvl8pPr marL="3383133" indent="-225541" defTabSz="900603" eaLnBrk="0" fontAlgn="base" hangingPunct="0">
              <a:spcBef>
                <a:spcPct val="0"/>
              </a:spcBef>
              <a:spcAft>
                <a:spcPct val="0"/>
              </a:spcAft>
              <a:defRPr>
                <a:solidFill>
                  <a:schemeClr val="tx1"/>
                </a:solidFill>
                <a:latin typeface="Arial" charset="0"/>
              </a:defRPr>
            </a:lvl8pPr>
            <a:lvl9pPr marL="3834217" indent="-225541" defTabSz="900603" eaLnBrk="0" fontAlgn="base" hangingPunct="0">
              <a:spcBef>
                <a:spcPct val="0"/>
              </a:spcBef>
              <a:spcAft>
                <a:spcPct val="0"/>
              </a:spcAft>
              <a:defRPr>
                <a:solidFill>
                  <a:schemeClr val="tx1"/>
                </a:solidFill>
                <a:latin typeface="Arial" charset="0"/>
              </a:defRPr>
            </a:lvl9pPr>
          </a:lstStyle>
          <a:p>
            <a:pPr defTabSz="900603" eaLnBrk="1" fontAlgn="base" hangingPunct="1">
              <a:spcBef>
                <a:spcPct val="0"/>
              </a:spcBef>
              <a:spcAft>
                <a:spcPct val="0"/>
              </a:spcAft>
            </a:pPr>
            <a:fld id="{4D200598-76D6-4678-9EEE-F92059739F6E}" type="slidenum">
              <a:rPr lang="en-US" smtClean="0">
                <a:solidFill>
                  <a:srgbClr val="000000"/>
                </a:solidFill>
                <a:latin typeface="Calibri" pitchFamily="34" charset="0"/>
              </a:rPr>
              <a:pPr defTabSz="900603" eaLnBrk="1" fontAlgn="base" hangingPunct="1">
                <a:spcBef>
                  <a:spcPct val="0"/>
                </a:spcBef>
                <a:spcAft>
                  <a:spcPct val="0"/>
                </a:spcAft>
              </a:pPr>
              <a:t>8</a:t>
            </a:fld>
            <a:endParaRPr lang="en-US" dirty="0">
              <a:solidFill>
                <a:srgbClr val="000000"/>
              </a:solidFill>
              <a:latin typeface="Calibri" pitchFamily="34" charset="0"/>
            </a:endParaRPr>
          </a:p>
        </p:txBody>
      </p:sp>
      <p:sp>
        <p:nvSpPr>
          <p:cNvPr id="5" name="Rectangle 4"/>
          <p:cNvSpPr/>
          <p:nvPr/>
        </p:nvSpPr>
        <p:spPr>
          <a:xfrm>
            <a:off x="155018" y="2095070"/>
            <a:ext cx="6547964" cy="2476930"/>
          </a:xfrm>
          <a:prstGeom prst="rect">
            <a:avLst/>
          </a:prstGeom>
        </p:spPr>
        <p:txBody>
          <a:bodyPr wrap="square" lIns="90097" tIns="45049" rIns="90097" bIns="45049">
            <a:spAutoFit/>
          </a:bodyPr>
          <a:lstStyle/>
          <a:p>
            <a:r>
              <a:rPr lang="en-US" sz="1400" u="sng" dirty="0">
                <a:latin typeface="Times New Roman" panose="02020603050405020304" pitchFamily="18" charset="0"/>
                <a:cs typeface="Times New Roman" panose="02020603050405020304" pitchFamily="18" charset="0"/>
              </a:rPr>
              <a:t>Instructor Guidance:</a:t>
            </a:r>
          </a:p>
          <a:p>
            <a:pPr marL="337867" indent="-337867">
              <a:buAutoNum type="alphaLcPeriod"/>
            </a:pPr>
            <a:r>
              <a:rPr lang="en-US" sz="1400" dirty="0">
                <a:latin typeface="Times New Roman" panose="02020603050405020304" pitchFamily="18" charset="0"/>
                <a:cs typeface="Times New Roman" panose="02020603050405020304" pitchFamily="18" charset="0"/>
              </a:rPr>
              <a:t>Purpose Slide: Announce Break.</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7867" indent="-337867">
              <a:buAutoNum type="alphaLcPeriod"/>
            </a:pPr>
            <a:r>
              <a:rPr lang="en-US" sz="1400" dirty="0">
                <a:latin typeface="Times New Roman" panose="02020603050405020304" pitchFamily="18" charset="0"/>
                <a:cs typeface="Times New Roman" panose="02020603050405020304" pitchFamily="18" charset="0"/>
              </a:rPr>
              <a:t>Discussion:  Keep track of time because the last part of this session is to have the group work on their end of course presentation.  It is about content more than about form.</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7867" indent="-337867">
              <a:buAutoNum type="alphaLcPeriod"/>
            </a:pPr>
            <a:r>
              <a:rPr lang="en-US" sz="1400" dirty="0">
                <a:latin typeface="Times New Roman" panose="02020603050405020304" pitchFamily="18" charset="0"/>
                <a:cs typeface="Times New Roman" panose="02020603050405020304" pitchFamily="18" charset="0"/>
              </a:rPr>
              <a:t>Question: Check to see if there are any lingering questions and stick around in case anyone wants to talk.</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7867" indent="-337867">
              <a:buAutoNum type="alphaLcPeriod"/>
            </a:pPr>
            <a:r>
              <a:rPr lang="en-US" sz="1400" dirty="0">
                <a:latin typeface="Times New Roman" panose="02020603050405020304" pitchFamily="18" charset="0"/>
                <a:cs typeface="Times New Roman" panose="02020603050405020304" pitchFamily="18" charset="0"/>
              </a:rPr>
              <a:t>Next Slide: Integrity.</a:t>
            </a:r>
          </a:p>
        </p:txBody>
      </p:sp>
    </p:spTree>
    <p:extLst>
      <p:ext uri="{BB962C8B-B14F-4D97-AF65-F5344CB8AC3E}">
        <p14:creationId xmlns:p14="http://schemas.microsoft.com/office/powerpoint/2010/main" val="2385543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1388" y="381000"/>
            <a:ext cx="2436812" cy="1828800"/>
          </a:xfrm>
        </p:spPr>
      </p:sp>
      <p:sp>
        <p:nvSpPr>
          <p:cNvPr id="4" name="Slide Number Placeholder 3"/>
          <p:cNvSpPr>
            <a:spLocks noGrp="1"/>
          </p:cNvSpPr>
          <p:nvPr>
            <p:ph type="sldNum" sz="quarter" idx="10"/>
          </p:nvPr>
        </p:nvSpPr>
        <p:spPr/>
        <p:txBody>
          <a:bodyPr/>
          <a:lstStyle/>
          <a:p>
            <a:pPr>
              <a:defRPr/>
            </a:pPr>
            <a:fld id="{8E42CB6E-5370-4260-B474-D1514CFC04FB}" type="slidenum">
              <a:rPr lang="en-US" smtClean="0"/>
              <a:pPr>
                <a:defRPr/>
              </a:pPr>
              <a:t>9</a:t>
            </a:fld>
            <a:endParaRPr lang="en-US"/>
          </a:p>
        </p:txBody>
      </p:sp>
      <p:sp>
        <p:nvSpPr>
          <p:cNvPr id="5" name="Notes Placeholder 2"/>
          <p:cNvSpPr>
            <a:spLocks noGrp="1"/>
          </p:cNvSpPr>
          <p:nvPr/>
        </p:nvSpPr>
        <p:spPr>
          <a:xfrm>
            <a:off x="228600" y="2209800"/>
            <a:ext cx="6482350" cy="4613528"/>
          </a:xfrm>
          <a:prstGeom prst="rect">
            <a:avLst/>
          </a:prstGeom>
        </p:spPr>
        <p:txBody>
          <a:bodyPr vert="horz" lIns="92046" tIns="46022" rIns="92046" bIns="46022"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400" u="sng" dirty="0">
                <a:latin typeface="Times New Roman" panose="02020603050405020304" pitchFamily="18" charset="0"/>
                <a:cs typeface="Times New Roman" panose="02020603050405020304" pitchFamily="18" charset="0"/>
              </a:rPr>
              <a:t>Instructor Guidance:</a:t>
            </a: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Purpose: Provide an appreciation and understanding of how integrity influences leading others.</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AutoNum type="alphaLcPeriod"/>
            </a:pPr>
            <a:r>
              <a:rPr lang="en-US" sz="1400" dirty="0">
                <a:latin typeface="Times New Roman" panose="02020603050405020304" pitchFamily="18" charset="0"/>
                <a:cs typeface="Times New Roman" panose="02020603050405020304" pitchFamily="18" charset="0"/>
              </a:rPr>
              <a:t>Discussion: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1.  Our actions and decisions reflect our inner thoughts and desires.  If they are not aligned with what we preach concerning honesty, others will turn from us because they cannot trust us. Focusing us on integrity provides us with insights into:</a:t>
            </a:r>
          </a:p>
          <a:p>
            <a:pPr marL="800100" lvl="1"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Trusting others</a:t>
            </a:r>
          </a:p>
          <a:p>
            <a:pPr marL="800100" lvl="1"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Building credible reputations</a:t>
            </a:r>
          </a:p>
          <a:p>
            <a:pPr marL="804863" lvl="2" indent="-34290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Standards to live by</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44488" lvl="1"/>
            <a:r>
              <a:rPr lang="en-US" sz="1400" dirty="0">
                <a:latin typeface="Times New Roman" panose="02020603050405020304" pitchFamily="18" charset="0"/>
                <a:cs typeface="Times New Roman" panose="02020603050405020304" pitchFamily="18" charset="0"/>
              </a:rPr>
              <a:t>2.  Practice honest and sincere intentions coupled with matching actions.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p>
          <a:p>
            <a:pPr marL="338273" indent="-338273">
              <a:buAutoNum type="alphaLcPeriod"/>
            </a:pPr>
            <a:r>
              <a:rPr lang="en-US" sz="1400" dirty="0">
                <a:latin typeface="Times New Roman" panose="02020603050405020304" pitchFamily="18" charset="0"/>
                <a:cs typeface="Times New Roman" panose="02020603050405020304" pitchFamily="18" charset="0"/>
              </a:rPr>
              <a:t>Questions:  Have students respond to the question posited by the main bullet.</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338273" indent="-338273">
              <a:buFont typeface="+mj-lt"/>
              <a:buAutoNum type="alphaLcPeriod"/>
            </a:pPr>
            <a:r>
              <a:rPr lang="en-US" sz="1400" dirty="0">
                <a:latin typeface="Times New Roman" panose="02020603050405020304" pitchFamily="18" charset="0"/>
                <a:cs typeface="Times New Roman" panose="02020603050405020304" pitchFamily="18" charset="0"/>
              </a:rPr>
              <a:t>Next Slide: Ethical Team Leadership.</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a:p>
            <a:pPr marL="789303" lvl="2" indent="-338273">
              <a:buFont typeface="+mj-lt"/>
              <a:buAutoNum type="arabicPeriod"/>
            </a:pPr>
            <a:endParaRPr lang="en-US" sz="1400" dirty="0">
              <a:latin typeface="Times New Roman" panose="02020603050405020304" pitchFamily="18" charset="0"/>
              <a:cs typeface="Times New Roman" panose="02020603050405020304" pitchFamily="18" charset="0"/>
            </a:endParaRPr>
          </a:p>
          <a:p>
            <a:pPr marL="789303" lvl="2" indent="-338273">
              <a:buFont typeface="+mj-lt"/>
              <a:buAutoNum type="arabicPeriod"/>
            </a:pPr>
            <a:endParaRPr lang="en-US" sz="1400" dirty="0">
              <a:latin typeface="Times New Roman" panose="02020603050405020304" pitchFamily="18" charset="0"/>
              <a:cs typeface="Times New Roman" panose="02020603050405020304" pitchFamily="18" charset="0"/>
            </a:endParaRPr>
          </a:p>
          <a:p>
            <a:pPr marL="0" lvl="1"/>
            <a:r>
              <a:rPr lang="en-US"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2842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395AF04E-DA1B-49AD-95DE-A222BFFF3EC7}" type="datetime1">
              <a:rPr lang="en-US" smtClean="0"/>
              <a:t>2/22/2019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584CF1-0BD3-497D-A4D9-7FF706B7A798}" type="slidenum">
              <a:rPr lang="en-US" smtClean="0"/>
              <a:pPr>
                <a:defRPr/>
              </a:pPr>
              <a:t>‹#›</a:t>
            </a:fld>
            <a:endParaRPr lang="en-US"/>
          </a:p>
        </p:txBody>
      </p:sp>
    </p:spTree>
    <p:extLst>
      <p:ext uri="{BB962C8B-B14F-4D97-AF65-F5344CB8AC3E}">
        <p14:creationId xmlns:p14="http://schemas.microsoft.com/office/powerpoint/2010/main" val="267030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621264B-B8C9-40CD-A1D0-A70D98D0BADF}" type="datetime1">
              <a:rPr lang="en-US" smtClean="0"/>
              <a:t>2/22/2019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8F0B63-764E-47A7-82E6-10E3A7FDF8F7}" type="slidenum">
              <a:rPr lang="en-US" smtClean="0"/>
              <a:pPr>
                <a:defRPr/>
              </a:pPr>
              <a:t>‹#›</a:t>
            </a:fld>
            <a:endParaRPr lang="en-US"/>
          </a:p>
        </p:txBody>
      </p:sp>
    </p:spTree>
    <p:extLst>
      <p:ext uri="{BB962C8B-B14F-4D97-AF65-F5344CB8AC3E}">
        <p14:creationId xmlns:p14="http://schemas.microsoft.com/office/powerpoint/2010/main" val="2518359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DCE00A9-AD45-41BE-BE3C-AB3C895FF4AC}" type="datetime1">
              <a:rPr lang="en-US" smtClean="0"/>
              <a:t>2/22/2019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BFBE6A-646D-459D-A826-A3C0C4AD317F}" type="slidenum">
              <a:rPr lang="en-US" smtClean="0"/>
              <a:pPr>
                <a:defRPr/>
              </a:pPr>
              <a:t>‹#›</a:t>
            </a:fld>
            <a:endParaRPr lang="en-US"/>
          </a:p>
        </p:txBody>
      </p:sp>
    </p:spTree>
    <p:extLst>
      <p:ext uri="{BB962C8B-B14F-4D97-AF65-F5344CB8AC3E}">
        <p14:creationId xmlns:p14="http://schemas.microsoft.com/office/powerpoint/2010/main" val="385921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3C3E3A2-931B-4A46-BD9D-7230BD7D68A7}" type="datetime1">
              <a:rPr lang="en-US" smtClean="0"/>
              <a:t>2/22/2019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4196AF-F8B3-4B0F-8876-3CCCACA75118}" type="slidenum">
              <a:rPr lang="en-US" smtClean="0"/>
              <a:pPr>
                <a:defRPr/>
              </a:pPr>
              <a:t>‹#›</a:t>
            </a:fld>
            <a:endParaRPr lang="en-US"/>
          </a:p>
        </p:txBody>
      </p:sp>
    </p:spTree>
    <p:extLst>
      <p:ext uri="{BB962C8B-B14F-4D97-AF65-F5344CB8AC3E}">
        <p14:creationId xmlns:p14="http://schemas.microsoft.com/office/powerpoint/2010/main" val="235363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32D038A-75C8-40E3-9AD0-8C443B7F1908}" type="datetime1">
              <a:rPr lang="en-US" smtClean="0"/>
              <a:t>2/22/2019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C4D9F0-45A8-4000-BF0D-FA2A9FCBFE8F}" type="slidenum">
              <a:rPr lang="en-US" smtClean="0"/>
              <a:pPr>
                <a:defRPr/>
              </a:pPr>
              <a:t>‹#›</a:t>
            </a:fld>
            <a:endParaRPr lang="en-US"/>
          </a:p>
        </p:txBody>
      </p:sp>
    </p:spTree>
    <p:extLst>
      <p:ext uri="{BB962C8B-B14F-4D97-AF65-F5344CB8AC3E}">
        <p14:creationId xmlns:p14="http://schemas.microsoft.com/office/powerpoint/2010/main" val="240374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B366E854-30A1-4E8C-9086-0275FA419B2F}" type="datetime1">
              <a:rPr lang="en-US" smtClean="0"/>
              <a:t>2/22/2019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D410D54-FB8F-424B-8FA7-7DFFD45A8037}" type="slidenum">
              <a:rPr lang="en-US" smtClean="0"/>
              <a:pPr>
                <a:defRPr/>
              </a:pPr>
              <a:t>‹#›</a:t>
            </a:fld>
            <a:endParaRPr lang="en-US"/>
          </a:p>
        </p:txBody>
      </p:sp>
    </p:spTree>
    <p:extLst>
      <p:ext uri="{BB962C8B-B14F-4D97-AF65-F5344CB8AC3E}">
        <p14:creationId xmlns:p14="http://schemas.microsoft.com/office/powerpoint/2010/main" val="84707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8077E807-2968-4A05-AC36-B22DB7735698}" type="datetime1">
              <a:rPr lang="en-US" smtClean="0"/>
              <a:t>2/22/2019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FB31AF3-B382-4956-9102-1CAB2792C8F5}" type="slidenum">
              <a:rPr lang="en-US" smtClean="0"/>
              <a:pPr>
                <a:defRPr/>
              </a:pPr>
              <a:t>‹#›</a:t>
            </a:fld>
            <a:endParaRPr lang="en-US"/>
          </a:p>
        </p:txBody>
      </p:sp>
    </p:spTree>
    <p:extLst>
      <p:ext uri="{BB962C8B-B14F-4D97-AF65-F5344CB8AC3E}">
        <p14:creationId xmlns:p14="http://schemas.microsoft.com/office/powerpoint/2010/main" val="347219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EA70CCD-61D4-4F8B-BDA9-4495E362186F}" type="datetime1">
              <a:rPr lang="en-US" smtClean="0"/>
              <a:t>2/22/2019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EFB06F8-3F9D-4FA0-BAE7-FA6370F943C4}" type="slidenum">
              <a:rPr lang="en-US" smtClean="0"/>
              <a:pPr>
                <a:defRPr/>
              </a:pPr>
              <a:t>‹#›</a:t>
            </a:fld>
            <a:endParaRPr lang="en-US"/>
          </a:p>
        </p:txBody>
      </p:sp>
    </p:spTree>
    <p:extLst>
      <p:ext uri="{BB962C8B-B14F-4D97-AF65-F5344CB8AC3E}">
        <p14:creationId xmlns:p14="http://schemas.microsoft.com/office/powerpoint/2010/main" val="325792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4EE8CDC-E7A3-44CC-9D72-3F02B535CDED}" type="datetime1">
              <a:rPr lang="en-US" smtClean="0"/>
              <a:t>2/22/2019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2F56787-9C0D-46E9-96A0-3553DC81D40C}" type="slidenum">
              <a:rPr lang="en-US" smtClean="0"/>
              <a:pPr>
                <a:defRPr/>
              </a:pPr>
              <a:t>‹#›</a:t>
            </a:fld>
            <a:endParaRPr lang="en-US"/>
          </a:p>
        </p:txBody>
      </p:sp>
    </p:spTree>
    <p:extLst>
      <p:ext uri="{BB962C8B-B14F-4D97-AF65-F5344CB8AC3E}">
        <p14:creationId xmlns:p14="http://schemas.microsoft.com/office/powerpoint/2010/main" val="78912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28501B2-44E6-462D-8662-58A90A952F72}" type="datetime1">
              <a:rPr lang="en-US" smtClean="0"/>
              <a:t>2/22/2019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25E752A-5C72-4A8B-9322-DBE7FF8BE44F}" type="slidenum">
              <a:rPr lang="en-US" smtClean="0"/>
              <a:pPr>
                <a:defRPr/>
              </a:pPr>
              <a:t>‹#›</a:t>
            </a:fld>
            <a:endParaRPr lang="en-US"/>
          </a:p>
        </p:txBody>
      </p:sp>
    </p:spTree>
    <p:extLst>
      <p:ext uri="{BB962C8B-B14F-4D97-AF65-F5344CB8AC3E}">
        <p14:creationId xmlns:p14="http://schemas.microsoft.com/office/powerpoint/2010/main" val="367531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EC5E48-83BA-437A-8ADB-9377A018BBCF}" type="datetime1">
              <a:rPr lang="en-US" smtClean="0"/>
              <a:t>2/22/2019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3A7B42F-968A-4A90-9A7D-B7A3C991124A}" type="slidenum">
              <a:rPr lang="en-US" smtClean="0"/>
              <a:pPr>
                <a:defRPr/>
              </a:pPr>
              <a:t>‹#›</a:t>
            </a:fld>
            <a:endParaRPr lang="en-US"/>
          </a:p>
        </p:txBody>
      </p:sp>
    </p:spTree>
    <p:extLst>
      <p:ext uri="{BB962C8B-B14F-4D97-AF65-F5344CB8AC3E}">
        <p14:creationId xmlns:p14="http://schemas.microsoft.com/office/powerpoint/2010/main" val="305639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2207DEE-7B2E-4E99-9B6E-003857B39CB1}" type="datetime1">
              <a:rPr lang="en-US" smtClean="0"/>
              <a:t>2/22/2019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A14B8AE-B765-4C2C-B02A-28F3A67A2EC1}" type="slidenum">
              <a:rPr lang="en-US" smtClean="0"/>
              <a:pPr>
                <a:defRPr/>
              </a:pPr>
              <a:t>‹#›</a:t>
            </a:fld>
            <a:endParaRPr lang="en-US"/>
          </a:p>
        </p:txBody>
      </p:sp>
    </p:spTree>
    <p:extLst>
      <p:ext uri="{BB962C8B-B14F-4D97-AF65-F5344CB8AC3E}">
        <p14:creationId xmlns:p14="http://schemas.microsoft.com/office/powerpoint/2010/main" val="3588489498"/>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381000"/>
            <a:ext cx="3810000" cy="914400"/>
          </a:xfrm>
          <a:extLst/>
        </p:spPr>
        <p:txBody>
          <a:bodyPr>
            <a:normAutofit/>
          </a:bodyPr>
          <a:lstStyle/>
          <a:p>
            <a:pPr algn="ctr" eaLnBrk="1" fontAlgn="auto" hangingPunct="1">
              <a:spcAft>
                <a:spcPts val="0"/>
              </a:spcAft>
              <a:defRPr/>
            </a:pPr>
            <a:r>
              <a:rPr lang="en-US" sz="3600" dirty="0">
                <a:solidFill>
                  <a:schemeClr val="tx1"/>
                </a:solidFill>
                <a:latin typeface="Times New Roman" panose="02020603050405020304" pitchFamily="18" charset="0"/>
                <a:cs typeface="Times New Roman" panose="02020603050405020304" pitchFamily="18" charset="0"/>
              </a:rPr>
              <a:t>Lead Teams</a:t>
            </a:r>
          </a:p>
        </p:txBody>
      </p:sp>
      <p:cxnSp>
        <p:nvCxnSpPr>
          <p:cNvPr id="4" name="Straight Connector 3"/>
          <p:cNvCxnSpPr/>
          <p:nvPr/>
        </p:nvCxnSpPr>
        <p:spPr>
          <a:xfrm>
            <a:off x="1828800" y="1371600"/>
            <a:ext cx="54864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5" name="Subtitle 2"/>
          <p:cNvSpPr txBox="1">
            <a:spLocks/>
          </p:cNvSpPr>
          <p:nvPr/>
        </p:nvSpPr>
        <p:spPr>
          <a:xfrm>
            <a:off x="1371600" y="4953000"/>
            <a:ext cx="6400800" cy="1219200"/>
          </a:xfrm>
          <a:prstGeom prst="rect">
            <a:avLst/>
          </a:prstGeom>
          <a:ln>
            <a:solidFill>
              <a:srgbClr val="FF0000"/>
            </a:solidFill>
            <a:miter lim="800000"/>
            <a:headEnd/>
            <a:tailEnd/>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altLang="en-US" dirty="0">
                <a:solidFill>
                  <a:schemeClr val="tx1"/>
                </a:solidFill>
                <a:latin typeface="Times New Roman" panose="02020603050405020304" pitchFamily="18" charset="0"/>
                <a:cs typeface="Times New Roman" panose="02020603050405020304" pitchFamily="18" charset="0"/>
              </a:rPr>
              <a:t>Session Five</a:t>
            </a:r>
          </a:p>
          <a:p>
            <a:pPr fontAlgn="auto">
              <a:spcAft>
                <a:spcPts val="0"/>
              </a:spcAft>
            </a:pPr>
            <a:r>
              <a:rPr lang="en-US" altLang="en-US" dirty="0">
                <a:solidFill>
                  <a:schemeClr val="tx1"/>
                </a:solidFill>
                <a:latin typeface="Times New Roman" panose="02020603050405020304" pitchFamily="18" charset="0"/>
                <a:cs typeface="Times New Roman" panose="02020603050405020304" pitchFamily="18" charset="0"/>
              </a:rPr>
              <a:t>Ethics and Teams</a:t>
            </a:r>
          </a:p>
        </p:txBody>
      </p:sp>
      <p:sp>
        <p:nvSpPr>
          <p:cNvPr id="7" name="Slide Number Placeholder 6"/>
          <p:cNvSpPr>
            <a:spLocks noGrp="1"/>
          </p:cNvSpPr>
          <p:nvPr>
            <p:ph type="sldNum" sz="quarter" idx="12"/>
          </p:nvPr>
        </p:nvSpPr>
        <p:spPr/>
        <p:txBody>
          <a:bodyPr/>
          <a:lstStyle/>
          <a:p>
            <a:pPr>
              <a:defRPr/>
            </a:pPr>
            <a:fld id="{66584CF1-0BD3-497D-A4D9-7FF706B7A798}" type="slidenum">
              <a:rPr lang="en-US" smtClean="0">
                <a:latin typeface="Times New Roman" panose="02020603050405020304" pitchFamily="18" charset="0"/>
                <a:cs typeface="Times New Roman" panose="02020603050405020304" pitchFamily="18" charset="0"/>
              </a:rPr>
              <a:pPr>
                <a:defRPr/>
              </a:pPr>
              <a:t>1</a:t>
            </a:fld>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524000"/>
            <a:ext cx="3910012" cy="3300821"/>
          </a:xfrm>
          <a:prstGeom prst="rect">
            <a:avLst/>
          </a:prstGeom>
        </p:spPr>
      </p:pic>
      <p:sp>
        <p:nvSpPr>
          <p:cNvPr id="6" name="TextBox 5"/>
          <p:cNvSpPr txBox="1"/>
          <p:nvPr/>
        </p:nvSpPr>
        <p:spPr>
          <a:xfrm>
            <a:off x="76200" y="6477000"/>
            <a:ext cx="1335174" cy="307777"/>
          </a:xfrm>
          <a:prstGeom prst="rect">
            <a:avLst/>
          </a:prstGeom>
          <a:noFill/>
        </p:spPr>
        <p:txBody>
          <a:bodyPr wrap="none" rtlCol="0">
            <a:spAutoFit/>
          </a:bodyPr>
          <a:lstStyle/>
          <a:p>
            <a:r>
              <a:rPr lang="en-US" sz="1400" dirty="0">
                <a:latin typeface="Times Roman" pitchFamily="18" charset="0"/>
              </a:rPr>
              <a:t>S5-Jan 2019 v.2</a:t>
            </a:r>
          </a:p>
        </p:txBody>
      </p:sp>
      <p:sp>
        <p:nvSpPr>
          <p:cNvPr id="8" name="TextBox 7"/>
          <p:cNvSpPr txBox="1"/>
          <p:nvPr/>
        </p:nvSpPr>
        <p:spPr>
          <a:xfrm>
            <a:off x="432616" y="2351782"/>
            <a:ext cx="8254184" cy="1077218"/>
          </a:xfrm>
          <a:prstGeom prst="rect">
            <a:avLst/>
          </a:prstGeom>
          <a:solidFill>
            <a:srgbClr val="FFFF00"/>
          </a:solidFill>
          <a:ln>
            <a:solidFill>
              <a:srgbClr val="FF0000"/>
            </a:solidFill>
          </a:ln>
        </p:spPr>
        <p:txBody>
          <a:bodyPr wrap="none" rtlCol="0">
            <a:spAutoFit/>
          </a:bodyPr>
          <a:lstStyle/>
          <a:p>
            <a:pPr algn="ctr"/>
            <a:r>
              <a:rPr lang="en-US" sz="3200" dirty="0" smtClean="0">
                <a:latin typeface="Times New Roman" panose="02020603050405020304" pitchFamily="18" charset="0"/>
                <a:cs typeface="Times New Roman" panose="02020603050405020304" pitchFamily="18" charset="0"/>
              </a:rPr>
              <a:t>If you were arrested right now for being honest;  </a:t>
            </a:r>
          </a:p>
          <a:p>
            <a:pPr algn="ctr"/>
            <a:r>
              <a:rPr lang="en-US" sz="3200" dirty="0" smtClean="0">
                <a:latin typeface="Times New Roman" panose="02020603050405020304" pitchFamily="18" charset="0"/>
                <a:cs typeface="Times New Roman" panose="02020603050405020304" pitchFamily="18" charset="0"/>
              </a:rPr>
              <a:t>is there enough evidence to </a:t>
            </a:r>
            <a:r>
              <a:rPr lang="en-US" sz="3200" dirty="0" smtClean="0">
                <a:latin typeface="Times New Roman" panose="02020603050405020304" pitchFamily="18" charset="0"/>
                <a:cs typeface="Times New Roman" panose="02020603050405020304" pitchFamily="18" charset="0"/>
              </a:rPr>
              <a:t>convict you?</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533400"/>
            <a:ext cx="4786375" cy="646331"/>
          </a:xfrm>
          <a:prstGeom prst="rect">
            <a:avLst/>
          </a:prstGeom>
          <a:noFill/>
        </p:spPr>
        <p:txBody>
          <a:bodyPr wrap="none" rtlCol="0">
            <a:spAutoFit/>
          </a:bodyPr>
          <a:lstStyle/>
          <a:p>
            <a:r>
              <a:rPr lang="en-US" sz="3600" dirty="0">
                <a:latin typeface="Times New Roman" panose="02020603050405020304" pitchFamily="18" charset="0"/>
                <a:cs typeface="Times New Roman" panose="02020603050405020304" pitchFamily="18" charset="0"/>
              </a:rPr>
              <a:t>Ethical Team Leadership</a:t>
            </a:r>
          </a:p>
        </p:txBody>
      </p:sp>
      <p:sp>
        <p:nvSpPr>
          <p:cNvPr id="5" name="Slide Number Placeholder 4"/>
          <p:cNvSpPr>
            <a:spLocks noGrp="1"/>
          </p:cNvSpPr>
          <p:nvPr>
            <p:ph type="sldNum" sz="quarter" idx="12"/>
          </p:nvPr>
        </p:nvSpPr>
        <p:spPr/>
        <p:txBody>
          <a:bodyPr/>
          <a:lstStyle/>
          <a:p>
            <a:pPr>
              <a:defRPr/>
            </a:pPr>
            <a:fld id="{494196AF-F8B3-4B0F-8876-3CCCACA75118}" type="slidenum">
              <a:rPr lang="en-US" smtClean="0"/>
              <a:pPr>
                <a:defRPr/>
              </a:pPr>
              <a:t>10</a:t>
            </a:fld>
            <a:endParaRPr lang="en-US"/>
          </a:p>
        </p:txBody>
      </p:sp>
      <p:cxnSp>
        <p:nvCxnSpPr>
          <p:cNvPr id="6" name="Straight Connector 5"/>
          <p:cNvCxnSpPr/>
          <p:nvPr/>
        </p:nvCxnSpPr>
        <p:spPr>
          <a:xfrm>
            <a:off x="1828800" y="1371600"/>
            <a:ext cx="54864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533400" y="1600199"/>
            <a:ext cx="8002512" cy="550920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Successful and effective team leaders put their </a:t>
            </a:r>
          </a:p>
          <a:p>
            <a:r>
              <a:rPr lang="en-US" sz="2800" dirty="0">
                <a:latin typeface="Times New Roman" panose="02020603050405020304" pitchFamily="18" charset="0"/>
                <a:cs typeface="Times New Roman" panose="02020603050405020304" pitchFamily="18" charset="0"/>
              </a:rPr>
              <a:t>integrity and moral behavior into action and adhere to </a:t>
            </a:r>
          </a:p>
          <a:p>
            <a:r>
              <a:rPr lang="en-US" sz="2800" dirty="0">
                <a:latin typeface="Times New Roman" panose="02020603050405020304" pitchFamily="18" charset="0"/>
                <a:cs typeface="Times New Roman" panose="02020603050405020304" pitchFamily="18" charset="0"/>
              </a:rPr>
              <a:t>them always by “doing the right thing, at the right </a:t>
            </a:r>
          </a:p>
          <a:p>
            <a:r>
              <a:rPr lang="en-US" sz="2800" dirty="0">
                <a:latin typeface="Times New Roman" panose="02020603050405020304" pitchFamily="18" charset="0"/>
                <a:cs typeface="Times New Roman" panose="02020603050405020304" pitchFamily="18" charset="0"/>
              </a:rPr>
              <a:t>time, for the </a:t>
            </a:r>
          </a:p>
          <a:p>
            <a:r>
              <a:rPr lang="en-US" sz="2800" dirty="0">
                <a:latin typeface="Times New Roman" panose="02020603050405020304" pitchFamily="18" charset="0"/>
                <a:cs typeface="Times New Roman" panose="02020603050405020304" pitchFamily="18" charset="0"/>
              </a:rPr>
              <a:t>right reasons.”</a:t>
            </a:r>
          </a:p>
          <a:p>
            <a:pPr marL="457200" indent="-4572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457200" indent="-457200">
              <a:buClr>
                <a:srgbClr val="C0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As a leader, is showing ethical values important?</a:t>
            </a:r>
          </a:p>
          <a:p>
            <a:pPr marL="457200" indent="-457200">
              <a:buClr>
                <a:srgbClr val="C0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How do you encourage others to be ethical? </a:t>
            </a:r>
          </a:p>
          <a:p>
            <a:pPr marL="457200" indent="-457200">
              <a:buClr>
                <a:srgbClr val="C00000"/>
              </a:buCl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xmlns="" id="{C43ED69E-41BB-4332-A36D-0CFC15ED7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723" y="3012758"/>
            <a:ext cx="3250077" cy="2451100"/>
          </a:xfrm>
          <a:prstGeom prst="rect">
            <a:avLst/>
          </a:prstGeom>
        </p:spPr>
      </p:pic>
    </p:spTree>
    <p:extLst>
      <p:ext uri="{BB962C8B-B14F-4D97-AF65-F5344CB8AC3E}">
        <p14:creationId xmlns:p14="http://schemas.microsoft.com/office/powerpoint/2010/main" val="1795514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 calcmode="lin" valueType="num">
                                      <p:cBhvr additive="base">
                                        <p:cTn id="2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anim calcmode="lin" valueType="num">
                                      <p:cBhvr additive="base">
                                        <p:cTn id="3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en-US" sz="3600" dirty="0">
                <a:latin typeface="Times New Roman" panose="02020603050405020304" pitchFamily="18" charset="0"/>
                <a:cs typeface="Times New Roman" panose="02020603050405020304" pitchFamily="18" charset="0"/>
              </a:rPr>
              <a:t>Power Corrupts</a:t>
            </a:r>
          </a:p>
        </p:txBody>
      </p:sp>
      <p:sp>
        <p:nvSpPr>
          <p:cNvPr id="3" name="Content Placeholder 2"/>
          <p:cNvSpPr>
            <a:spLocks noGrp="1"/>
          </p:cNvSpPr>
          <p:nvPr>
            <p:ph idx="1"/>
          </p:nvPr>
        </p:nvSpPr>
        <p:spPr>
          <a:xfrm>
            <a:off x="381000" y="1752600"/>
            <a:ext cx="8229600" cy="5334000"/>
          </a:xfrm>
        </p:spPr>
        <p:txBody>
          <a:bodyPr>
            <a:normAutofit/>
          </a:bodyPr>
          <a:lstStyle/>
          <a:p>
            <a:pPr marL="0" indent="0">
              <a:buClr>
                <a:srgbClr val="C00000"/>
              </a:buClr>
              <a:buNone/>
            </a:pPr>
            <a:r>
              <a:rPr lang="en-US" sz="2800" dirty="0">
                <a:latin typeface="Times New Roman" panose="02020603050405020304" pitchFamily="18" charset="0"/>
                <a:cs typeface="Times New Roman" panose="02020603050405020304" pitchFamily="18" charset="0"/>
              </a:rPr>
              <a:t>Power corrupts our ability </a:t>
            </a:r>
          </a:p>
          <a:p>
            <a:pPr marL="0" indent="0">
              <a:buClr>
                <a:srgbClr val="C00000"/>
              </a:buClr>
              <a:buNone/>
            </a:pPr>
            <a:r>
              <a:rPr lang="en-US" sz="2800" dirty="0">
                <a:latin typeface="Times New Roman" panose="02020603050405020304" pitchFamily="18" charset="0"/>
                <a:cs typeface="Times New Roman" panose="02020603050405020304" pitchFamily="18" charset="0"/>
              </a:rPr>
              <a:t>to lead or act ethically! </a:t>
            </a:r>
          </a:p>
          <a:p>
            <a:pPr marL="0" indent="0">
              <a:buClr>
                <a:srgbClr val="C00000"/>
              </a:buClr>
              <a:buNone/>
            </a:pP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Does it?</a:t>
            </a:r>
          </a:p>
          <a:p>
            <a:pPr lvl="1">
              <a:buClr>
                <a:srgbClr val="C0000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about control freaks?</a:t>
            </a:r>
            <a:r>
              <a:rPr lang="en-US" sz="2400" b="1" dirty="0"/>
              <a:t> </a:t>
            </a:r>
            <a:r>
              <a:rPr lang="en-US" sz="2400" dirty="0">
                <a:latin typeface="Times New Roman" panose="02020603050405020304" pitchFamily="18" charset="0"/>
                <a:cs typeface="Times New Roman" panose="02020603050405020304" pitchFamily="18" charset="0"/>
              </a:rPr>
              <a:t>Is the “intent” of your instructions or decisions perceived as “in the interest” of the team’s effort and focus?</a:t>
            </a:r>
          </a:p>
          <a:p>
            <a:pPr marL="738188" indent="-276225">
              <a:buClr>
                <a:srgbClr val="C00000"/>
              </a:buClr>
            </a:pPr>
            <a:r>
              <a:rPr lang="en-US" sz="2400" dirty="0">
                <a:latin typeface="Times New Roman" panose="02020603050405020304" pitchFamily="18" charset="0"/>
                <a:cs typeface="Times New Roman" panose="02020603050405020304" pitchFamily="18" charset="0"/>
              </a:rPr>
              <a:t>As the leader, I am above the team rules! </a:t>
            </a:r>
          </a:p>
          <a:p>
            <a:pPr marL="738188" indent="-276225">
              <a:buClr>
                <a:srgbClr val="C00000"/>
              </a:buClr>
            </a:pPr>
            <a:r>
              <a:rPr lang="en-US" sz="2400" dirty="0">
                <a:latin typeface="Times New Roman" panose="02020603050405020304" pitchFamily="18" charset="0"/>
                <a:cs typeface="Times New Roman" panose="02020603050405020304" pitchFamily="18" charset="0"/>
              </a:rPr>
              <a:t>Do what I say not what I do!</a:t>
            </a:r>
          </a:p>
        </p:txBody>
      </p:sp>
      <p:sp>
        <p:nvSpPr>
          <p:cNvPr id="4" name="Slide Number Placeholder 3"/>
          <p:cNvSpPr>
            <a:spLocks noGrp="1"/>
          </p:cNvSpPr>
          <p:nvPr>
            <p:ph type="sldNum" sz="quarter" idx="12"/>
          </p:nvPr>
        </p:nvSpPr>
        <p:spPr/>
        <p:txBody>
          <a:bodyPr/>
          <a:lstStyle/>
          <a:p>
            <a:pPr>
              <a:defRPr/>
            </a:pPr>
            <a:fld id="{494196AF-F8B3-4B0F-8876-3CCCACA75118}" type="slidenum">
              <a:rPr lang="en-US" smtClean="0"/>
              <a:pPr>
                <a:defRPr/>
              </a:pPr>
              <a:t>11</a:t>
            </a:fld>
            <a:endParaRPr lang="en-US"/>
          </a:p>
        </p:txBody>
      </p:sp>
      <p:cxnSp>
        <p:nvCxnSpPr>
          <p:cNvPr id="5" name="Straight Connector 4"/>
          <p:cNvCxnSpPr/>
          <p:nvPr/>
        </p:nvCxnSpPr>
        <p:spPr>
          <a:xfrm>
            <a:off x="1828800" y="914400"/>
            <a:ext cx="5486400" cy="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8" name="Group 7"/>
          <p:cNvGrpSpPr/>
          <p:nvPr/>
        </p:nvGrpSpPr>
        <p:grpSpPr>
          <a:xfrm>
            <a:off x="4416839" y="1219200"/>
            <a:ext cx="4498561" cy="2762310"/>
            <a:chOff x="4416839" y="1219200"/>
            <a:chExt cx="4498561" cy="276231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19200"/>
              <a:ext cx="4193761" cy="2362200"/>
            </a:xfrm>
            <a:prstGeom prst="rect">
              <a:avLst/>
            </a:prstGeom>
          </p:spPr>
        </p:pic>
        <p:sp>
          <p:nvSpPr>
            <p:cNvPr id="6" name="Rectangle 5"/>
            <p:cNvSpPr/>
            <p:nvPr/>
          </p:nvSpPr>
          <p:spPr>
            <a:xfrm>
              <a:off x="4416839" y="3581400"/>
              <a:ext cx="4498561" cy="400110"/>
            </a:xfrm>
            <a:prstGeom prst="rect">
              <a:avLst/>
            </a:prstGeom>
          </p:spPr>
          <p:txBody>
            <a:bodyPr wrap="square">
              <a:spAutoFit/>
            </a:bodyPr>
            <a:lstStyle/>
            <a:p>
              <a:pPr lvl="1">
                <a:buClr>
                  <a:srgbClr val="C00000"/>
                </a:buClr>
              </a:pPr>
              <a:r>
                <a:rPr lang="en-US" sz="2000" dirty="0"/>
                <a:t>Bernard Lawrence Madoff </a:t>
              </a:r>
              <a:endParaRPr lang="en-US"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932452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457200"/>
            <a:ext cx="28956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Team Activity</a:t>
            </a:r>
          </a:p>
        </p:txBody>
      </p:sp>
      <p:sp>
        <p:nvSpPr>
          <p:cNvPr id="5" name="Slide Number Placeholder 4"/>
          <p:cNvSpPr>
            <a:spLocks noGrp="1"/>
          </p:cNvSpPr>
          <p:nvPr>
            <p:ph type="sldNum" sz="quarter" idx="12"/>
          </p:nvPr>
        </p:nvSpPr>
        <p:spPr/>
        <p:txBody>
          <a:bodyPr/>
          <a:lstStyle/>
          <a:p>
            <a:pPr>
              <a:defRPr/>
            </a:pPr>
            <a:fld id="{494196AF-F8B3-4B0F-8876-3CCCACA75118}" type="slidenum">
              <a:rPr lang="en-US" smtClean="0"/>
              <a:pPr>
                <a:defRPr/>
              </a:pPr>
              <a:t>12</a:t>
            </a:fld>
            <a:endParaRPr lang="en-US"/>
          </a:p>
        </p:txBody>
      </p:sp>
      <p:cxnSp>
        <p:nvCxnSpPr>
          <p:cNvPr id="6" name="Straight Connector 5"/>
          <p:cNvCxnSpPr/>
          <p:nvPr/>
        </p:nvCxnSpPr>
        <p:spPr>
          <a:xfrm>
            <a:off x="1828800" y="1371600"/>
            <a:ext cx="54864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533400" y="1752600"/>
            <a:ext cx="8610600" cy="507831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For a leader, ethics is about decision making—deciding </a:t>
            </a:r>
          </a:p>
          <a:p>
            <a:r>
              <a:rPr lang="en-US" sz="2400" dirty="0">
                <a:latin typeface="Times New Roman" panose="02020603050405020304" pitchFamily="18" charset="0"/>
                <a:cs typeface="Times New Roman" panose="02020603050405020304" pitchFamily="18" charset="0"/>
              </a:rPr>
              <a:t>what side of social and </a:t>
            </a:r>
          </a:p>
          <a:p>
            <a:r>
              <a:rPr lang="en-US" sz="2400" dirty="0">
                <a:latin typeface="Times New Roman" panose="02020603050405020304" pitchFamily="18" charset="0"/>
                <a:cs typeface="Times New Roman" panose="02020603050405020304" pitchFamily="18" charset="0"/>
              </a:rPr>
              <a:t>institution rules, norms, </a:t>
            </a:r>
          </a:p>
          <a:p>
            <a:r>
              <a:rPr lang="en-US" sz="2400" dirty="0">
                <a:latin typeface="Times New Roman" panose="02020603050405020304" pitchFamily="18" charset="0"/>
                <a:cs typeface="Times New Roman" panose="02020603050405020304" pitchFamily="18" charset="0"/>
              </a:rPr>
              <a:t>and behaviors best meet </a:t>
            </a:r>
          </a:p>
          <a:p>
            <a:r>
              <a:rPr lang="en-US" sz="2400" dirty="0">
                <a:latin typeface="Times New Roman" panose="02020603050405020304" pitchFamily="18" charset="0"/>
                <a:cs typeface="Times New Roman" panose="02020603050405020304" pitchFamily="18" charset="0"/>
              </a:rPr>
              <a:t>the vision and goals of the </a:t>
            </a:r>
          </a:p>
          <a:p>
            <a:r>
              <a:rPr lang="en-US" sz="2400" dirty="0">
                <a:latin typeface="Times New Roman" panose="02020603050405020304" pitchFamily="18" charset="0"/>
                <a:cs typeface="Times New Roman" panose="02020603050405020304" pitchFamily="18" charset="0"/>
              </a:rPr>
              <a:t>Organization—</a:t>
            </a:r>
            <a:r>
              <a:rPr lang="en-US" sz="2400" u="sng" dirty="0">
                <a:latin typeface="Times New Roman" panose="02020603050405020304" pitchFamily="18" charset="0"/>
                <a:cs typeface="Times New Roman" panose="02020603050405020304" pitchFamily="18" charset="0"/>
              </a:rPr>
              <a:t>The Team</a:t>
            </a:r>
            <a:r>
              <a:rPr lang="en-US" sz="24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marL="457200" indent="-457200">
              <a:buClr>
                <a:srgbClr val="C0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What is more difficult to do?  Making the “Right” decision  when no one agrees with it or making the wrong decision that others like best?  </a:t>
            </a:r>
          </a:p>
          <a:p>
            <a:pPr marL="342900" indent="-342900">
              <a:buClr>
                <a:srgbClr val="C00000"/>
              </a:buCl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Share your opinions amongst team members, summarize  </a:t>
            </a:r>
          </a:p>
          <a:p>
            <a:pPr>
              <a:buClr>
                <a:srgbClr val="C00000"/>
              </a:buClr>
            </a:pPr>
            <a:r>
              <a:rPr lang="en-US" sz="2400" dirty="0">
                <a:latin typeface="Times New Roman" panose="02020603050405020304" pitchFamily="18" charset="0"/>
                <a:cs typeface="Times New Roman" panose="02020603050405020304" pitchFamily="18" charset="0"/>
              </a:rPr>
              <a:t>      opinions and then share with seminar!</a:t>
            </a:r>
          </a:p>
          <a:p>
            <a:r>
              <a:rPr lang="en-US" sz="2800" dirty="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411870"/>
            <a:ext cx="2743200" cy="1931530"/>
          </a:xfrm>
          <a:prstGeom prst="rect">
            <a:avLst/>
          </a:prstGeom>
        </p:spPr>
      </p:pic>
    </p:spTree>
    <p:extLst>
      <p:ext uri="{BB962C8B-B14F-4D97-AF65-F5344CB8AC3E}">
        <p14:creationId xmlns:p14="http://schemas.microsoft.com/office/powerpoint/2010/main" val="839312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additive="base">
                                        <p:cTn id="2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 calcmode="lin" valueType="num">
                                      <p:cBhvr additive="base">
                                        <p:cTn id="3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 calcmode="lin" valueType="num">
                                      <p:cBhvr additive="base">
                                        <p:cTn id="34"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 calcmode="lin" valueType="num">
                                      <p:cBhvr additive="base">
                                        <p:cTn id="40"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
                                            <p:txEl>
                                              <p:pRg st="8" end="8"/>
                                            </p:txEl>
                                          </p:spTgt>
                                        </p:tgtEl>
                                        <p:attrNameLst>
                                          <p:attrName>style.visibility</p:attrName>
                                        </p:attrNameLst>
                                      </p:cBhvr>
                                      <p:to>
                                        <p:strVal val="visible"/>
                                      </p:to>
                                    </p:set>
                                    <p:anim calcmode="lin" valueType="num">
                                      <p:cBhvr additive="base">
                                        <p:cTn id="46"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 calcmode="lin" valueType="num">
                                      <p:cBhvr additive="base">
                                        <p:cTn id="50"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819400" y="381000"/>
            <a:ext cx="3505200" cy="685800"/>
          </a:xfrm>
        </p:spPr>
        <p:txBody>
          <a:bodyPr>
            <a:normAutofit/>
          </a:bodyPr>
          <a:lstStyle/>
          <a:p>
            <a:pPr algn="ctr"/>
            <a:r>
              <a:rPr lang="en-US" altLang="en-US" sz="3600" dirty="0">
                <a:latin typeface="Times New Roman" panose="02020603050405020304" pitchFamily="18" charset="0"/>
                <a:cs typeface="Times New Roman" panose="02020603050405020304" pitchFamily="18" charset="0"/>
              </a:rPr>
              <a:t>Summary</a:t>
            </a:r>
          </a:p>
        </p:txBody>
      </p:sp>
      <p:sp>
        <p:nvSpPr>
          <p:cNvPr id="34819" name="Content Placeholder 2"/>
          <p:cNvSpPr>
            <a:spLocks noGrp="1"/>
          </p:cNvSpPr>
          <p:nvPr>
            <p:ph idx="1"/>
          </p:nvPr>
        </p:nvSpPr>
        <p:spPr>
          <a:xfrm>
            <a:off x="228600" y="1752600"/>
            <a:ext cx="8686800" cy="4572000"/>
          </a:xfrm>
        </p:spPr>
        <p:txBody>
          <a:bodyPr>
            <a:normAutofit/>
          </a:bodyPr>
          <a:lstStyle/>
          <a:p>
            <a:pPr marL="514350" indent="-514350">
              <a:buClr>
                <a:srgbClr val="C00000"/>
              </a:buClr>
              <a:buFont typeface="+mj-lt"/>
              <a:buAutoNum type="arabicPeriod"/>
              <a:defRPr/>
            </a:pPr>
            <a:r>
              <a:rPr lang="en-US" altLang="en-US" sz="2800" dirty="0">
                <a:latin typeface="Times New Roman" panose="02020603050405020304" pitchFamily="18" charset="0"/>
                <a:cs typeface="Times New Roman" panose="02020603050405020304" pitchFamily="18" charset="0"/>
              </a:rPr>
              <a:t>Examined what does Team ethics mean to us.</a:t>
            </a:r>
          </a:p>
          <a:p>
            <a:pPr>
              <a:buClr>
                <a:srgbClr val="C00000"/>
              </a:buClr>
              <a:buFont typeface="Wingdings" panose="05000000000000000000" pitchFamily="2" charset="2"/>
              <a:buChar char="Ø"/>
              <a:defRPr/>
            </a:pPr>
            <a:endParaRPr lang="en-US" altLang="en-US" sz="2800" dirty="0">
              <a:latin typeface="Times New Roman" panose="02020603050405020304" pitchFamily="18" charset="0"/>
              <a:cs typeface="Times New Roman" panose="02020603050405020304" pitchFamily="18" charset="0"/>
            </a:endParaRPr>
          </a:p>
          <a:p>
            <a:pPr marL="514350" indent="-514350">
              <a:buClr>
                <a:srgbClr val="C00000"/>
              </a:buClr>
              <a:buFont typeface="+mj-lt"/>
              <a:buAutoNum type="arabicPeriod" startAt="2"/>
              <a:defRPr/>
            </a:pPr>
            <a:r>
              <a:rPr lang="en-US" altLang="en-US" sz="2800" dirty="0">
                <a:latin typeface="Times New Roman" panose="02020603050405020304" pitchFamily="18" charset="0"/>
                <a:cs typeface="Times New Roman" panose="02020603050405020304" pitchFamily="18" charset="0"/>
              </a:rPr>
              <a:t>Explaining how a leader shows and applies ethics with a team.</a:t>
            </a:r>
          </a:p>
          <a:p>
            <a:pPr marL="0" indent="0">
              <a:buClr>
                <a:srgbClr val="C00000"/>
              </a:buClr>
              <a:buNone/>
              <a:defRPr/>
            </a:pPr>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494196AF-F8B3-4B0F-8876-3CCCACA75118}" type="slidenum">
              <a:rPr lang="en-US" smtClean="0"/>
              <a:pPr>
                <a:defRPr/>
              </a:pPr>
              <a:t>13</a:t>
            </a:fld>
            <a:endParaRPr lang="en-US"/>
          </a:p>
        </p:txBody>
      </p:sp>
      <p:cxnSp>
        <p:nvCxnSpPr>
          <p:cNvPr id="5" name="Straight Connector 4"/>
          <p:cNvCxnSpPr/>
          <p:nvPr/>
        </p:nvCxnSpPr>
        <p:spPr>
          <a:xfrm>
            <a:off x="1828800" y="1371600"/>
            <a:ext cx="54864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3" name="Isosceles Triangle 2">
            <a:extLst>
              <a:ext uri="{FF2B5EF4-FFF2-40B4-BE49-F238E27FC236}">
                <a16:creationId xmlns:a16="http://schemas.microsoft.com/office/drawing/2014/main" xmlns="" id="{BDDD8719-9423-4160-8B01-1477972C22EB}"/>
              </a:ext>
            </a:extLst>
          </p:cNvPr>
          <p:cNvSpPr/>
          <p:nvPr/>
        </p:nvSpPr>
        <p:spPr>
          <a:xfrm>
            <a:off x="2831910" y="3276600"/>
            <a:ext cx="3505200" cy="3505200"/>
          </a:xfrm>
          <a:prstGeom prst="triangle">
            <a:avLst>
              <a:gd name="adj" fmla="val 4888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FFF00"/>
                </a:solidFill>
                <a:latin typeface="Times New Roman" panose="02020603050405020304" pitchFamily="18" charset="0"/>
                <a:cs typeface="Times New Roman" panose="02020603050405020304" pitchFamily="18" charset="0"/>
              </a:rPr>
              <a:t>Wait!</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571707"/>
            <a:ext cx="7973291" cy="4524293"/>
          </a:xfrm>
          <a:prstGeom prst="rect">
            <a:avLst/>
          </a:prstGeom>
          <a:noFill/>
        </p:spPr>
        <p:txBody>
          <a:bodyPr wrap="square" lIns="91418" tIns="45709" rIns="91418" bIns="45709" rtlCol="0">
            <a:spAutoFit/>
          </a:bodyPr>
          <a:lstStyle/>
          <a:p>
            <a:pPr marL="800100" marR="0" lvl="1" indent="-342900" algn="l" defTabSz="914186" rtl="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Write a reflective paper on your experience in Lead Teams.  Emphasis on:</a:t>
            </a:r>
          </a:p>
          <a:p>
            <a:pPr marL="1257269" marR="0" lvl="2" indent="-343414" algn="l" defTabSz="912813" rtl="0" eaLnBrk="1" fontAlgn="base" latinLnBrk="0" hangingPunct="1">
              <a:lnSpc>
                <a:spcPct val="100000"/>
              </a:lnSpc>
              <a:spcBef>
                <a:spcPct val="0"/>
              </a:spcBef>
              <a:spcAft>
                <a:spcPct val="0"/>
              </a:spcAft>
              <a:buClr>
                <a:srgbClr val="C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What key learning</a:t>
            </a:r>
            <a:r>
              <a:rPr kumimoji="0" lang="en-US" sz="24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bjectives did you like best</a:t>
            </a:r>
          </a:p>
          <a:p>
            <a:pPr marL="1257269" marR="0" lvl="2" indent="-343414" algn="l" defTabSz="912813" rtl="0" eaLnBrk="1" fontAlgn="base" latinLnBrk="0" hangingPunct="1">
              <a:lnSpc>
                <a:spcPct val="100000"/>
              </a:lnSpc>
              <a:spcBef>
                <a:spcPct val="0"/>
              </a:spcBef>
              <a:spcAft>
                <a:spcPct val="0"/>
              </a:spcAft>
              <a:buClr>
                <a:srgbClr val="C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How were they reinforced in seminar sessions </a:t>
            </a:r>
          </a:p>
          <a:p>
            <a:pPr marL="1257269" marR="0" lvl="2" indent="-343414" algn="l" defTabSz="912813" rtl="0" eaLnBrk="1" fontAlgn="base" latinLnBrk="0" hangingPunct="1">
              <a:lnSpc>
                <a:spcPct val="100000"/>
              </a:lnSpc>
              <a:spcBef>
                <a:spcPct val="0"/>
              </a:spcBef>
              <a:spcAft>
                <a:spcPct val="0"/>
              </a:spcAft>
              <a:buClr>
                <a:srgbClr val="C000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How you will apply this knowledge as a leader </a:t>
            </a:r>
            <a:b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800100" marR="0" lvl="1" indent="-342900" algn="l" defTabSz="914186" rtl="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Your responses will be shared </a:t>
            </a:r>
          </a:p>
          <a:p>
            <a:pPr marL="455613" marR="0" lvl="1" indent="1588" algn="l" defTabSz="914186" rtl="0" eaLnBrk="1" fontAlgn="auto" latinLnBrk="0" hangingPunct="1">
              <a:lnSpc>
                <a:spcPct val="100000"/>
              </a:lnSpc>
              <a:spcBef>
                <a:spcPts val="0"/>
              </a:spcBef>
              <a:spcAft>
                <a:spcPts val="0"/>
              </a:spcAft>
              <a:buClr>
                <a:srgbClr val="C00000"/>
              </a:buClr>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     with team members during    </a:t>
            </a:r>
          </a:p>
          <a:p>
            <a:pPr marL="455613" marR="0" lvl="1" indent="1588" algn="l" defTabSz="914186" rtl="0" eaLnBrk="1" fontAlgn="auto" latinLnBrk="0" hangingPunct="1">
              <a:lnSpc>
                <a:spcPct val="100000"/>
              </a:lnSpc>
              <a:spcBef>
                <a:spcPts val="0"/>
              </a:spcBef>
              <a:spcAft>
                <a:spcPts val="0"/>
              </a:spcAft>
              <a:buClr>
                <a:srgbClr val="C00000"/>
              </a:buClr>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     Session Six</a:t>
            </a:r>
            <a:r>
              <a:rPr kumimoji="0" lang="en-US" sz="2000" b="0" i="0" u="none" strike="noStrike" kern="1200" cap="none" spc="0" normalizeH="0" baseline="0" noProof="0" dirty="0">
                <a:ln>
                  <a:noFill/>
                </a:ln>
                <a:solidFill>
                  <a:prstClr val="black"/>
                </a:solidFill>
                <a:effectLst/>
                <a:uLnTx/>
                <a:uFillTx/>
                <a:latin typeface="Times New Roman"/>
                <a:ea typeface="+mn-ea"/>
                <a:cs typeface="+mn-cs"/>
              </a:rPr>
              <a:t>. </a:t>
            </a:r>
          </a:p>
          <a:p>
            <a:pPr marL="455613" marR="0" lvl="1" indent="1588" algn="l" defTabSz="914186" rtl="0" eaLnBrk="1" fontAlgn="auto" latinLnBrk="0" hangingPunct="1">
              <a:lnSpc>
                <a:spcPct val="100000"/>
              </a:lnSpc>
              <a:spcBef>
                <a:spcPts val="0"/>
              </a:spcBef>
              <a:spcAft>
                <a:spcPts val="0"/>
              </a:spcAft>
              <a:buClr>
                <a:srgbClr val="C00000"/>
              </a:buClr>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a:ea typeface="+mn-ea"/>
              <a:cs typeface="+mn-cs"/>
            </a:endParaRPr>
          </a:p>
          <a:p>
            <a:pPr marL="800100" marR="0" lvl="1" indent="-342900" algn="l" defTabSz="914186" rtl="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Times New Roman"/>
                <a:ea typeface="+mn-ea"/>
                <a:cs typeface="+mn-cs"/>
              </a:rPr>
              <a:t>Give me your paper</a:t>
            </a:r>
          </a:p>
          <a:p>
            <a:pPr marR="0" lvl="1" algn="l" defTabSz="914186" rtl="0" eaLnBrk="1" fontAlgn="auto" latinLnBrk="0" hangingPunct="1">
              <a:lnSpc>
                <a:spcPct val="100000"/>
              </a:lnSpc>
              <a:spcBef>
                <a:spcPts val="0"/>
              </a:spcBef>
              <a:spcAft>
                <a:spcPts val="0"/>
              </a:spcAft>
              <a:buClr>
                <a:srgbClr val="C00000"/>
              </a:buClr>
              <a:buSzTx/>
              <a:tabLst/>
              <a:defRPr/>
            </a:pPr>
            <a:r>
              <a:rPr lang="en-US" sz="2400" dirty="0">
                <a:solidFill>
                  <a:prstClr val="black"/>
                </a:solidFill>
                <a:latin typeface="Times New Roman"/>
                <a:cs typeface="+mn-cs"/>
              </a:rPr>
              <a:t>     </a:t>
            </a:r>
            <a:r>
              <a:rPr kumimoji="0" lang="en-US" sz="2400" b="0" i="0" u="none" strike="noStrike" kern="1200" cap="none" spc="0" normalizeH="0" baseline="0" noProof="0" dirty="0">
                <a:ln>
                  <a:noFill/>
                </a:ln>
                <a:solidFill>
                  <a:prstClr val="black"/>
                </a:solidFill>
                <a:effectLst/>
                <a:uLnTx/>
                <a:uFillTx/>
                <a:latin typeface="Times New Roman"/>
                <a:ea typeface="+mn-ea"/>
                <a:cs typeface="+mn-cs"/>
              </a:rPr>
              <a:t>at the end of Session Six.</a:t>
            </a:r>
          </a:p>
        </p:txBody>
      </p:sp>
      <p:sp>
        <p:nvSpPr>
          <p:cNvPr id="8" name="Rounded Rectangle 4">
            <a:extLst>
              <a:ext uri="{FF2B5EF4-FFF2-40B4-BE49-F238E27FC236}">
                <a16:creationId xmlns:a16="http://schemas.microsoft.com/office/drawing/2014/main" xmlns="" id="{37D2B3FF-9BFA-452D-8021-C5309D982400}"/>
              </a:ext>
            </a:extLst>
          </p:cNvPr>
          <p:cNvSpPr/>
          <p:nvPr/>
        </p:nvSpPr>
        <p:spPr>
          <a:xfrm>
            <a:off x="2286000" y="685800"/>
            <a:ext cx="4495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Individual Requirement</a:t>
            </a:r>
          </a:p>
        </p:txBody>
      </p:sp>
      <p:pic>
        <p:nvPicPr>
          <p:cNvPr id="7" name="Picture 6">
            <a:extLst>
              <a:ext uri="{FF2B5EF4-FFF2-40B4-BE49-F238E27FC236}">
                <a16:creationId xmlns:a16="http://schemas.microsoft.com/office/drawing/2014/main" xmlns="" id="{28AAA7E2-03C2-423C-BD0C-3CDD11DE23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962400"/>
            <a:ext cx="2743200" cy="2194560"/>
          </a:xfrm>
          <a:prstGeom prst="rect">
            <a:avLst/>
          </a:prstGeom>
        </p:spPr>
      </p:pic>
      <p:sp>
        <p:nvSpPr>
          <p:cNvPr id="2" name="Slide Number Placeholder 1"/>
          <p:cNvSpPr>
            <a:spLocks noGrp="1"/>
          </p:cNvSpPr>
          <p:nvPr>
            <p:ph type="sldNum" sz="quarter" idx="12"/>
          </p:nvPr>
        </p:nvSpPr>
        <p:spPr>
          <a:xfrm>
            <a:off x="6248399" y="6356350"/>
            <a:ext cx="2334491" cy="365125"/>
          </a:xfrm>
        </p:spPr>
        <p:txBody>
          <a:bodyPr/>
          <a:lstStyle/>
          <a:p>
            <a:pPr>
              <a:defRPr/>
            </a:pPr>
            <a:fld id="{9EFB06F8-3F9D-4FA0-BAE7-FA6370F943C4}" type="slidenum">
              <a:rPr lang="en-US" smtClean="0"/>
              <a:pPr>
                <a:defRPr/>
              </a:pPr>
              <a:t>14</a:t>
            </a:fld>
            <a:r>
              <a:rPr lang="en-US" dirty="0"/>
              <a:t> </a:t>
            </a:r>
          </a:p>
        </p:txBody>
      </p:sp>
    </p:spTree>
    <p:extLst>
      <p:ext uri="{BB962C8B-B14F-4D97-AF65-F5344CB8AC3E}">
        <p14:creationId xmlns:p14="http://schemas.microsoft.com/office/powerpoint/2010/main" val="14699622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667000" y="381000"/>
            <a:ext cx="3810001" cy="533400"/>
          </a:xfrm>
        </p:spPr>
        <p:txBody>
          <a:bodyPr>
            <a:noAutofit/>
          </a:bodyPr>
          <a:lstStyle/>
          <a:p>
            <a:pPr algn="ctr" eaLnBrk="1" hangingPunct="1"/>
            <a:r>
              <a:rPr lang="en-US" altLang="en-US" sz="3600" dirty="0">
                <a:solidFill>
                  <a:schemeClr val="tx1"/>
                </a:solidFill>
                <a:latin typeface="Times New Roman" panose="02020603050405020304" pitchFamily="18" charset="0"/>
                <a:cs typeface="Times New Roman" panose="02020603050405020304" pitchFamily="18" charset="0"/>
              </a:rPr>
              <a:t>Objectives</a:t>
            </a:r>
          </a:p>
        </p:txBody>
      </p:sp>
      <p:sp>
        <p:nvSpPr>
          <p:cNvPr id="2" name="Slide Number Placeholder 1"/>
          <p:cNvSpPr>
            <a:spLocks noGrp="1"/>
          </p:cNvSpPr>
          <p:nvPr>
            <p:ph type="sldNum" sz="quarter" idx="12"/>
          </p:nvPr>
        </p:nvSpPr>
        <p:spPr/>
        <p:txBody>
          <a:bodyPr/>
          <a:lstStyle/>
          <a:p>
            <a:pPr>
              <a:defRPr/>
            </a:pPr>
            <a:fld id="{494196AF-F8B3-4B0F-8876-3CCCACA75118}" type="slidenum">
              <a:rPr lang="en-US" smtClean="0"/>
              <a:pPr>
                <a:defRPr/>
              </a:pPr>
              <a:t>2</a:t>
            </a:fld>
            <a:endParaRPr lang="en-US"/>
          </a:p>
        </p:txBody>
      </p:sp>
      <p:cxnSp>
        <p:nvCxnSpPr>
          <p:cNvPr id="7" name="Straight Connector 6"/>
          <p:cNvCxnSpPr/>
          <p:nvPr/>
        </p:nvCxnSpPr>
        <p:spPr>
          <a:xfrm>
            <a:off x="1828800" y="1295400"/>
            <a:ext cx="5486400" cy="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8" name="Group 7"/>
          <p:cNvGrpSpPr/>
          <p:nvPr/>
        </p:nvGrpSpPr>
        <p:grpSpPr>
          <a:xfrm>
            <a:off x="188259" y="2133600"/>
            <a:ext cx="8803341" cy="3539430"/>
            <a:chOff x="188259" y="2530257"/>
            <a:chExt cx="8803341" cy="353943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59" y="3118945"/>
              <a:ext cx="2218765" cy="1300655"/>
            </a:xfrm>
            <a:prstGeom prst="rect">
              <a:avLst/>
            </a:prstGeom>
          </p:spPr>
        </p:pic>
        <p:sp>
          <p:nvSpPr>
            <p:cNvPr id="5" name="TextBox 4"/>
            <p:cNvSpPr txBox="1"/>
            <p:nvPr/>
          </p:nvSpPr>
          <p:spPr>
            <a:xfrm>
              <a:off x="1219200" y="2530257"/>
              <a:ext cx="7772400" cy="3539430"/>
            </a:xfrm>
            <a:prstGeom prst="rect">
              <a:avLst/>
            </a:prstGeom>
            <a:noFill/>
          </p:spPr>
          <p:txBody>
            <a:bodyPr wrap="square" rtlCol="0">
              <a:spAutoFit/>
            </a:bodyPr>
            <a:lstStyle/>
            <a:p>
              <a:pPr marL="1885950" lvl="3" indent="-514350">
                <a:buClr>
                  <a:srgbClr val="C00000"/>
                </a:buClr>
                <a:buFont typeface="+mj-lt"/>
                <a:buAutoNum type="arabicPeriod"/>
              </a:pPr>
              <a:r>
                <a:rPr lang="en-US" sz="2800" dirty="0">
                  <a:latin typeface="Times New Roman" panose="02020603050405020304" pitchFamily="18" charset="0"/>
                  <a:cs typeface="Times New Roman" panose="02020603050405020304" pitchFamily="18" charset="0"/>
                </a:rPr>
                <a:t>Understand and explain Team ethics.</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1885950" lvl="3" indent="-514350">
                <a:buClr>
                  <a:srgbClr val="C00000"/>
                </a:buClr>
                <a:buFont typeface="+mj-lt"/>
                <a:buAutoNum type="arabicPeriod"/>
              </a:pPr>
              <a:r>
                <a:rPr lang="en-US" sz="2800" dirty="0">
                  <a:latin typeface="Times New Roman" panose="02020603050405020304" pitchFamily="18" charset="0"/>
                  <a:cs typeface="Times New Roman" panose="02020603050405020304" pitchFamily="18" charset="0"/>
                </a:rPr>
                <a:t>Understand and explain ethical</a:t>
              </a:r>
            </a:p>
            <a:p>
              <a:pPr>
                <a:buClr>
                  <a:srgbClr val="C00000"/>
                </a:buClr>
              </a:pPr>
              <a:r>
                <a:rPr lang="en-US" sz="2800" dirty="0">
                  <a:latin typeface="Times New Roman" panose="02020603050405020304" pitchFamily="18" charset="0"/>
                  <a:cs typeface="Times New Roman" panose="02020603050405020304" pitchFamily="18" charset="0"/>
                </a:rPr>
                <a:t>      		 Team leadership.</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514350" indent="-514350">
                <a:buClr>
                  <a:srgbClr val="C00000"/>
                </a:buClr>
                <a:buFont typeface="+mj-lt"/>
                <a:buAutoNum type="arabicPeriod" startAt="3"/>
              </a:pPr>
              <a:r>
                <a:rPr lang="en-US" sz="2800" dirty="0">
                  <a:latin typeface="Times New Roman" panose="02020603050405020304" pitchFamily="18" charset="0"/>
                  <a:cs typeface="Times New Roman" panose="02020603050405020304" pitchFamily="18" charset="0"/>
                </a:rPr>
                <a:t>Write an individual reflective summary of the course—Lead Teams. (Content and future application).</a:t>
              </a:r>
            </a:p>
          </p:txBody>
        </p:sp>
      </p:grpSp>
    </p:spTree>
    <p:extLst>
      <p:ext uri="{BB962C8B-B14F-4D97-AF65-F5344CB8AC3E}">
        <p14:creationId xmlns:p14="http://schemas.microsoft.com/office/powerpoint/2010/main" val="289012668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94196AF-F8B3-4B0F-8876-3CCCACA75118}" type="slidenum">
              <a:rPr lang="en-US" smtClean="0"/>
              <a:pPr>
                <a:defRPr/>
              </a:pPr>
              <a:t>3</a:t>
            </a:fld>
            <a:endParaRPr lang="en-US"/>
          </a:p>
        </p:txBody>
      </p:sp>
      <p:pic>
        <p:nvPicPr>
          <p:cNvPr id="5" name="funny Team work ....lolzz.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76200" y="762000"/>
            <a:ext cx="8991600" cy="6019801"/>
          </a:xfrm>
        </p:spPr>
      </p:pic>
      <p:sp>
        <p:nvSpPr>
          <p:cNvPr id="6" name="TextBox 5"/>
          <p:cNvSpPr txBox="1"/>
          <p:nvPr/>
        </p:nvSpPr>
        <p:spPr>
          <a:xfrm>
            <a:off x="3886200" y="164068"/>
            <a:ext cx="1289648" cy="369332"/>
          </a:xfrm>
          <a:prstGeom prst="rect">
            <a:avLst/>
          </a:prstGeom>
          <a:noFill/>
        </p:spPr>
        <p:txBody>
          <a:bodyPr wrap="none" rtlCol="0">
            <a:spAutoFit/>
          </a:bodyPr>
          <a:lstStyle/>
          <a:p>
            <a:r>
              <a:rPr lang="en-US" dirty="0"/>
              <a:t>All for One</a:t>
            </a:r>
          </a:p>
        </p:txBody>
      </p:sp>
      <p:cxnSp>
        <p:nvCxnSpPr>
          <p:cNvPr id="7" name="Straight Connector 6"/>
          <p:cNvCxnSpPr/>
          <p:nvPr/>
        </p:nvCxnSpPr>
        <p:spPr>
          <a:xfrm>
            <a:off x="1828800" y="533400"/>
            <a:ext cx="5486400" cy="0"/>
          </a:xfrm>
          <a:prstGeom prst="line">
            <a:avLst/>
          </a:prstGeom>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1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7807" y="381000"/>
            <a:ext cx="3672993" cy="646331"/>
          </a:xfrm>
          <a:prstGeom prst="rect">
            <a:avLst/>
          </a:prstGeom>
          <a:noFill/>
          <a:ln>
            <a:noFill/>
          </a:ln>
        </p:spPr>
        <p:txBody>
          <a:bodyPr wrap="none" rtlCol="0">
            <a:spAutoFit/>
          </a:bodyPr>
          <a:lstStyle/>
          <a:p>
            <a:r>
              <a:rPr lang="en-US" sz="3600" dirty="0">
                <a:latin typeface="Times New Roman" panose="02020603050405020304" pitchFamily="18" charset="0"/>
                <a:cs typeface="Times New Roman" panose="02020603050405020304" pitchFamily="18" charset="0"/>
              </a:rPr>
              <a:t>Let’s Be Cheaters?</a:t>
            </a:r>
          </a:p>
        </p:txBody>
      </p:sp>
      <p:sp>
        <p:nvSpPr>
          <p:cNvPr id="5" name="Slide Number Placeholder 4"/>
          <p:cNvSpPr>
            <a:spLocks noGrp="1"/>
          </p:cNvSpPr>
          <p:nvPr>
            <p:ph type="sldNum" sz="quarter" idx="12"/>
          </p:nvPr>
        </p:nvSpPr>
        <p:spPr/>
        <p:txBody>
          <a:bodyPr/>
          <a:lstStyle/>
          <a:p>
            <a:pPr>
              <a:defRPr/>
            </a:pPr>
            <a:fld id="{494196AF-F8B3-4B0F-8876-3CCCACA75118}" type="slidenum">
              <a:rPr lang="en-US" smtClean="0"/>
              <a:pPr>
                <a:defRPr/>
              </a:pPr>
              <a:t>4</a:t>
            </a:fld>
            <a:endParaRPr lang="en-US"/>
          </a:p>
        </p:txBody>
      </p:sp>
      <p:cxnSp>
        <p:nvCxnSpPr>
          <p:cNvPr id="6" name="Straight Connector 5"/>
          <p:cNvCxnSpPr/>
          <p:nvPr/>
        </p:nvCxnSpPr>
        <p:spPr>
          <a:xfrm>
            <a:off x="1828800" y="1219200"/>
            <a:ext cx="54864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85800" y="1586805"/>
            <a:ext cx="7430239" cy="954107"/>
          </a:xfrm>
          <a:prstGeom prst="rect">
            <a:avLst/>
          </a:prstGeom>
          <a:noFill/>
        </p:spPr>
        <p:txBody>
          <a:bodyPr wrap="none" rtlCol="0">
            <a:spAutoFit/>
          </a:bodyPr>
          <a:lstStyle/>
          <a:p>
            <a:pPr algn="ctr"/>
            <a:r>
              <a:rPr lang="en-US" sz="2800" dirty="0">
                <a:latin typeface="Times New Roman" panose="02020603050405020304" pitchFamily="18" charset="0"/>
                <a:cs typeface="Times New Roman" panose="02020603050405020304" pitchFamily="18" charset="0"/>
              </a:rPr>
              <a:t>There must be advantages to cheating because the </a:t>
            </a:r>
          </a:p>
          <a:p>
            <a:pPr algn="ctr"/>
            <a:r>
              <a:rPr lang="en-US" sz="2800" dirty="0">
                <a:latin typeface="Times New Roman" panose="02020603050405020304" pitchFamily="18" charset="0"/>
                <a:cs typeface="Times New Roman" panose="02020603050405020304" pitchFamily="18" charset="0"/>
              </a:rPr>
              <a:t>majority of workers do it:</a:t>
            </a:r>
          </a:p>
        </p:txBody>
      </p:sp>
      <p:sp>
        <p:nvSpPr>
          <p:cNvPr id="10" name="TextBox 9">
            <a:extLst>
              <a:ext uri="{FF2B5EF4-FFF2-40B4-BE49-F238E27FC236}">
                <a16:creationId xmlns:a16="http://schemas.microsoft.com/office/drawing/2014/main" xmlns="" id="{AE9A4CFE-CD6D-44CF-8EBE-61B56B605ECA}"/>
              </a:ext>
            </a:extLst>
          </p:cNvPr>
          <p:cNvSpPr txBox="1"/>
          <p:nvPr/>
        </p:nvSpPr>
        <p:spPr>
          <a:xfrm>
            <a:off x="1639848" y="2819400"/>
            <a:ext cx="6310574" cy="1938992"/>
          </a:xfrm>
          <a:prstGeom prst="rect">
            <a:avLst/>
          </a:prstGeom>
          <a:noFill/>
        </p:spPr>
        <p:txBody>
          <a:bodyPr wrap="none" rtlCol="0">
            <a:spAutoFit/>
          </a:bodyPr>
          <a:lstStyle/>
          <a:p>
            <a:pPr marL="914400" lvl="1" indent="-457200">
              <a:buClr>
                <a:srgbClr val="C0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SMORC</a:t>
            </a:r>
          </a:p>
          <a:p>
            <a:pPr marL="1371600" lvl="2" indent="-457200">
              <a:buClr>
                <a:srgbClr val="C0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Billing Hours</a:t>
            </a:r>
          </a:p>
          <a:p>
            <a:pPr marL="1371600" lvl="2" indent="-457200">
              <a:buClr>
                <a:srgbClr val="C0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The volunteers at the Kennedy Center</a:t>
            </a:r>
          </a:p>
          <a:p>
            <a:pPr marL="1371600" lvl="2" indent="-457200">
              <a:buClr>
                <a:srgbClr val="C0000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Golf and Rockefeller</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08" y="4419600"/>
            <a:ext cx="1525215" cy="229347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943" y="4040983"/>
            <a:ext cx="1818057" cy="2740817"/>
          </a:xfrm>
          <a:prstGeom prst="rect">
            <a:avLst/>
          </a:prstGeom>
        </p:spPr>
      </p:pic>
    </p:spTree>
    <p:extLst>
      <p:ext uri="{BB962C8B-B14F-4D97-AF65-F5344CB8AC3E}">
        <p14:creationId xmlns:p14="http://schemas.microsoft.com/office/powerpoint/2010/main" val="4037050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81000"/>
            <a:ext cx="4209294" cy="646331"/>
          </a:xfrm>
          <a:prstGeom prst="rect">
            <a:avLst/>
          </a:prstGeom>
          <a:noFill/>
          <a:ln>
            <a:noFill/>
          </a:ln>
        </p:spPr>
        <p:txBody>
          <a:bodyPr wrap="none" rtlCol="0">
            <a:spAutoFit/>
          </a:bodyPr>
          <a:lstStyle/>
          <a:p>
            <a:r>
              <a:rPr lang="en-US" sz="3600" dirty="0">
                <a:latin typeface="Times New Roman" panose="02020603050405020304" pitchFamily="18" charset="0"/>
                <a:cs typeface="Times New Roman" panose="02020603050405020304" pitchFamily="18" charset="0"/>
              </a:rPr>
              <a:t>What is Team Ethics?</a:t>
            </a:r>
          </a:p>
        </p:txBody>
      </p:sp>
      <p:sp>
        <p:nvSpPr>
          <p:cNvPr id="5" name="Slide Number Placeholder 4"/>
          <p:cNvSpPr>
            <a:spLocks noGrp="1"/>
          </p:cNvSpPr>
          <p:nvPr>
            <p:ph type="sldNum" sz="quarter" idx="12"/>
          </p:nvPr>
        </p:nvSpPr>
        <p:spPr/>
        <p:txBody>
          <a:bodyPr/>
          <a:lstStyle/>
          <a:p>
            <a:pPr>
              <a:defRPr/>
            </a:pPr>
            <a:fld id="{494196AF-F8B3-4B0F-8876-3CCCACA75118}" type="slidenum">
              <a:rPr lang="en-US" smtClean="0"/>
              <a:pPr>
                <a:defRPr/>
              </a:pPr>
              <a:t>5</a:t>
            </a:fld>
            <a:endParaRPr lang="en-US"/>
          </a:p>
        </p:txBody>
      </p:sp>
      <p:cxnSp>
        <p:nvCxnSpPr>
          <p:cNvPr id="6" name="Straight Connector 5"/>
          <p:cNvCxnSpPr/>
          <p:nvPr/>
        </p:nvCxnSpPr>
        <p:spPr>
          <a:xfrm>
            <a:off x="1828800" y="1219200"/>
            <a:ext cx="54864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85800" y="1586805"/>
            <a:ext cx="7728398" cy="1384995"/>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The overall purpose of developing and practicing </a:t>
            </a:r>
          </a:p>
          <a:p>
            <a:r>
              <a:rPr lang="en-US" sz="2800" dirty="0">
                <a:latin typeface="Times New Roman" panose="02020603050405020304" pitchFamily="18" charset="0"/>
                <a:cs typeface="Times New Roman" panose="02020603050405020304" pitchFamily="18" charset="0"/>
              </a:rPr>
              <a:t>ethical behavior in teams is to create a work climate </a:t>
            </a:r>
          </a:p>
          <a:p>
            <a:r>
              <a:rPr lang="en-US" sz="2800" dirty="0">
                <a:latin typeface="Times New Roman" panose="02020603050405020304" pitchFamily="18" charset="0"/>
                <a:cs typeface="Times New Roman" panose="02020603050405020304" pitchFamily="18" charset="0"/>
              </a:rPr>
              <a:t>that fosters:</a:t>
            </a:r>
          </a:p>
        </p:txBody>
      </p:sp>
      <p:pic>
        <p:nvPicPr>
          <p:cNvPr id="4" name="Picture 3">
            <a:extLst>
              <a:ext uri="{FF2B5EF4-FFF2-40B4-BE49-F238E27FC236}">
                <a16:creationId xmlns:a16="http://schemas.microsoft.com/office/drawing/2014/main" xmlns="" id="{A1385A29-8941-40EF-A6BD-1EB936C60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808" y="3564791"/>
            <a:ext cx="4226592" cy="2600980"/>
          </a:xfrm>
          <a:prstGeom prst="rect">
            <a:avLst/>
          </a:prstGeom>
        </p:spPr>
      </p:pic>
      <p:sp>
        <p:nvSpPr>
          <p:cNvPr id="10" name="TextBox 9">
            <a:extLst>
              <a:ext uri="{FF2B5EF4-FFF2-40B4-BE49-F238E27FC236}">
                <a16:creationId xmlns:a16="http://schemas.microsoft.com/office/drawing/2014/main" xmlns="" id="{AE9A4CFE-CD6D-44CF-8EBE-61B56B605ECA}"/>
              </a:ext>
            </a:extLst>
          </p:cNvPr>
          <p:cNvSpPr txBox="1"/>
          <p:nvPr/>
        </p:nvSpPr>
        <p:spPr>
          <a:xfrm>
            <a:off x="609600" y="2955191"/>
            <a:ext cx="3544560" cy="3293209"/>
          </a:xfrm>
          <a:prstGeom prst="rect">
            <a:avLst/>
          </a:prstGeom>
          <a:noFill/>
        </p:spPr>
        <p:txBody>
          <a:bodyPr wrap="none" rtlCol="0">
            <a:spAutoFit/>
          </a:bodyPr>
          <a:lstStyle/>
          <a:p>
            <a:endParaRPr lang="en-US" sz="2800" dirty="0">
              <a:latin typeface="Times New Roman" panose="02020603050405020304" pitchFamily="18" charset="0"/>
              <a:cs typeface="Times New Roman" panose="02020603050405020304" pitchFamily="18" charset="0"/>
            </a:endParaRPr>
          </a:p>
          <a:p>
            <a:pPr marL="914400" lvl="1" indent="-457200">
              <a:buClr>
                <a:srgbClr val="C00000"/>
              </a:buCl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Trust</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pPr marL="914400" lvl="1" indent="-457200">
              <a:buClr>
                <a:srgbClr val="C00000"/>
              </a:buCl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Commitment</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pPr marL="914400" lvl="1" indent="-457200">
              <a:buClr>
                <a:srgbClr val="C00000"/>
              </a:buCl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Cooperation</a:t>
            </a:r>
          </a:p>
        </p:txBody>
      </p:sp>
    </p:spTree>
    <p:extLst>
      <p:ext uri="{BB962C8B-B14F-4D97-AF65-F5344CB8AC3E}">
        <p14:creationId xmlns:p14="http://schemas.microsoft.com/office/powerpoint/2010/main" val="3974933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6</a:t>
            </a:fld>
            <a:endParaRPr lang="en-US" dirty="0">
              <a:solidFill>
                <a:srgbClr val="675D59">
                  <a:lumMod val="60000"/>
                  <a:lumOff val="40000"/>
                </a:srgbClr>
              </a:solidFill>
            </a:endParaRPr>
          </a:p>
        </p:txBody>
      </p:sp>
      <p:sp>
        <p:nvSpPr>
          <p:cNvPr id="3" name="Rectangle 2"/>
          <p:cNvSpPr/>
          <p:nvPr/>
        </p:nvSpPr>
        <p:spPr>
          <a:xfrm>
            <a:off x="990600" y="1600200"/>
            <a:ext cx="7772400" cy="2677656"/>
          </a:xfrm>
          <a:prstGeom prst="rect">
            <a:avLst/>
          </a:prstGeom>
        </p:spPr>
        <p:txBody>
          <a:bodyPr wrap="square">
            <a:spAutoFit/>
          </a:bodyPr>
          <a:lstStyle/>
          <a:p>
            <a:pPr marL="457200" indent="-457200">
              <a:buClr>
                <a:srgbClr val="C00000"/>
              </a:buCl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What does “Right” ethical decisions look like?</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457200" indent="-457200">
              <a:buClr>
                <a:srgbClr val="C00000"/>
              </a:buCl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How does the team evaluate its ethical climate? (KER)</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457200" indent="-457200">
              <a:buClr>
                <a:srgbClr val="C00000"/>
              </a:buCl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Is situational ethics used where you work?</a:t>
            </a:r>
          </a:p>
        </p:txBody>
      </p:sp>
      <p:sp>
        <p:nvSpPr>
          <p:cNvPr id="5" name="Title 1"/>
          <p:cNvSpPr>
            <a:spLocks noGrp="1"/>
          </p:cNvSpPr>
          <p:nvPr>
            <p:ph type="title"/>
          </p:nvPr>
        </p:nvSpPr>
        <p:spPr>
          <a:xfrm>
            <a:off x="1905000" y="427038"/>
            <a:ext cx="5334000" cy="715962"/>
          </a:xfrm>
        </p:spPr>
        <p:txBody>
          <a:bodyPr>
            <a:normAutofit/>
          </a:bodyPr>
          <a:lstStyle/>
          <a:p>
            <a:r>
              <a:rPr lang="en-US" sz="3600" dirty="0">
                <a:latin typeface="Times New Roman" panose="02020603050405020304" pitchFamily="18" charset="0"/>
                <a:cs typeface="Times New Roman" panose="02020603050405020304" pitchFamily="18" charset="0"/>
              </a:rPr>
              <a:t>Ethics in the Workplace</a:t>
            </a:r>
          </a:p>
        </p:txBody>
      </p:sp>
      <p:cxnSp>
        <p:nvCxnSpPr>
          <p:cNvPr id="6" name="Straight Connector 5"/>
          <p:cNvCxnSpPr/>
          <p:nvPr/>
        </p:nvCxnSpPr>
        <p:spPr>
          <a:xfrm>
            <a:off x="1828800" y="1371600"/>
            <a:ext cx="5486400"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333" y="4297521"/>
            <a:ext cx="4097867" cy="2305050"/>
          </a:xfrm>
          <a:prstGeom prst="rect">
            <a:avLst/>
          </a:prstGeom>
        </p:spPr>
      </p:pic>
      <p:sp>
        <p:nvSpPr>
          <p:cNvPr id="7" name="Rectangle 6"/>
          <p:cNvSpPr/>
          <p:nvPr/>
        </p:nvSpPr>
        <p:spPr>
          <a:xfrm>
            <a:off x="5029200" y="4651004"/>
            <a:ext cx="3352800" cy="1569660"/>
          </a:xfrm>
          <a:prstGeom prst="rect">
            <a:avLst/>
          </a:prstGeom>
        </p:spPr>
        <p:txBody>
          <a:bodyPr wrap="square">
            <a:spAutoFit/>
          </a:bodyPr>
          <a:lstStyle/>
          <a:p>
            <a:pPr lvl="1">
              <a:buClr>
                <a:srgbClr val="C00000"/>
              </a:buClr>
            </a:pPr>
            <a:r>
              <a:rPr lang="en-US" sz="2400" dirty="0">
                <a:latin typeface="Times New Roman" panose="02020603050405020304" pitchFamily="18" charset="0"/>
                <a:cs typeface="Times New Roman" panose="02020603050405020304" pitchFamily="18" charset="0"/>
              </a:rPr>
              <a:t>(judging others by their actions and judging ourselves by our  intent)</a:t>
            </a:r>
          </a:p>
        </p:txBody>
      </p:sp>
    </p:spTree>
    <p:extLst>
      <p:ext uri="{BB962C8B-B14F-4D97-AF65-F5344CB8AC3E}">
        <p14:creationId xmlns:p14="http://schemas.microsoft.com/office/powerpoint/2010/main" val="34661813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335D7A0-ED30-4025-9DB6-E03C01D4C248}"/>
              </a:ext>
            </a:extLst>
          </p:cNvPr>
          <p:cNvSpPr>
            <a:spLocks noGrp="1"/>
          </p:cNvSpPr>
          <p:nvPr>
            <p:ph type="sldNum" sz="quarter" idx="12"/>
          </p:nvPr>
        </p:nvSpPr>
        <p:spPr/>
        <p:txBody>
          <a:bodyPr/>
          <a:lstStyle/>
          <a:p>
            <a:pPr>
              <a:defRPr/>
            </a:pPr>
            <a:fld id="{62F56787-9C0D-46E9-96A0-3553DC81D40C}" type="slidenum">
              <a:rPr lang="en-US" smtClean="0"/>
              <a:pPr>
                <a:defRPr/>
              </a:pPr>
              <a:t>7</a:t>
            </a:fld>
            <a:endParaRPr lang="en-US"/>
          </a:p>
        </p:txBody>
      </p:sp>
      <p:sp>
        <p:nvSpPr>
          <p:cNvPr id="3" name="TextBox 2">
            <a:extLst>
              <a:ext uri="{FF2B5EF4-FFF2-40B4-BE49-F238E27FC236}">
                <a16:creationId xmlns:a16="http://schemas.microsoft.com/office/drawing/2014/main" xmlns="" id="{5F3A26DE-67A1-450A-8F44-39CD97D600F9}"/>
              </a:ext>
            </a:extLst>
          </p:cNvPr>
          <p:cNvSpPr txBox="1"/>
          <p:nvPr/>
        </p:nvSpPr>
        <p:spPr>
          <a:xfrm>
            <a:off x="533400" y="3843754"/>
            <a:ext cx="8115235" cy="2585323"/>
          </a:xfrm>
          <a:prstGeom prst="rect">
            <a:avLst/>
          </a:prstGeom>
          <a:noFill/>
        </p:spPr>
        <p:txBody>
          <a:bodyPr wrap="none" rtlCol="0">
            <a:spAutoFit/>
          </a:bodyPr>
          <a:lstStyle/>
          <a:p>
            <a:pPr marL="285750" indent="-285750">
              <a:buFont typeface="Arial" panose="020B0604020202020204" pitchFamily="34" charset="0"/>
              <a:buChar char="•"/>
            </a:pPr>
            <a:r>
              <a:rPr lang="en-US" dirty="0"/>
              <a:t>Your team is responsible for scheduling and tracking critical base housing </a:t>
            </a:r>
          </a:p>
          <a:p>
            <a:r>
              <a:rPr lang="en-US" dirty="0"/>
              <a:t>emergency </a:t>
            </a:r>
            <a:r>
              <a:rPr lang="en-US" u="sng" dirty="0"/>
              <a:t>maintenance service </a:t>
            </a:r>
            <a:r>
              <a:rPr lang="en-US" dirty="0"/>
              <a:t>for your installation.  </a:t>
            </a:r>
          </a:p>
          <a:p>
            <a:pPr marL="285750" indent="-285750">
              <a:buFont typeface="Arial" panose="020B0604020202020204" pitchFamily="34" charset="0"/>
              <a:buChar char="•"/>
            </a:pPr>
            <a:r>
              <a:rPr lang="en-US" dirty="0"/>
              <a:t>A hurricane hit the installation last night causing serious damage—especially</a:t>
            </a:r>
          </a:p>
          <a:p>
            <a:r>
              <a:rPr lang="en-US" dirty="0"/>
              <a:t>base housing!</a:t>
            </a:r>
          </a:p>
          <a:p>
            <a:pPr marL="285750" indent="-285750">
              <a:buFont typeface="Arial" panose="020B0604020202020204" pitchFamily="34" charset="0"/>
              <a:buChar char="•"/>
            </a:pPr>
            <a:r>
              <a:rPr lang="en-US" dirty="0"/>
              <a:t>The current weather is 45 degrees and windy!</a:t>
            </a:r>
          </a:p>
          <a:p>
            <a:pPr marL="285750" indent="-285750">
              <a:buFont typeface="Arial" panose="020B0604020202020204" pitchFamily="34" charset="0"/>
              <a:buChar char="•"/>
            </a:pPr>
            <a:r>
              <a:rPr lang="en-US" dirty="0"/>
              <a:t>Your team is inundated with calls for maintenance help.</a:t>
            </a:r>
          </a:p>
          <a:p>
            <a:pPr marL="285750" indent="-285750">
              <a:buFont typeface="Arial" panose="020B0604020202020204" pitchFamily="34" charset="0"/>
              <a:buChar char="•"/>
            </a:pPr>
            <a:r>
              <a:rPr lang="en-US" dirty="0"/>
              <a:t>How will your team handle this situation?</a:t>
            </a:r>
          </a:p>
          <a:p>
            <a:pPr marL="742950" lvl="1" indent="-285750">
              <a:buFont typeface="Arial" panose="020B0604020202020204" pitchFamily="34" charset="0"/>
              <a:buChar char="•"/>
            </a:pPr>
            <a:r>
              <a:rPr lang="en-US" dirty="0"/>
              <a:t>Who gets help/repair priority?</a:t>
            </a:r>
          </a:p>
          <a:p>
            <a:pPr marL="742950" lvl="1" indent="-285750">
              <a:buFont typeface="Arial" panose="020B0604020202020204" pitchFamily="34" charset="0"/>
              <a:buChar char="•"/>
            </a:pPr>
            <a:r>
              <a:rPr lang="en-US" dirty="0"/>
              <a:t>How to deal with overly agitated requesters who demand priority? </a:t>
            </a:r>
          </a:p>
        </p:txBody>
      </p:sp>
      <p:sp>
        <p:nvSpPr>
          <p:cNvPr id="6" name="Title 1">
            <a:extLst>
              <a:ext uri="{FF2B5EF4-FFF2-40B4-BE49-F238E27FC236}">
                <a16:creationId xmlns:a16="http://schemas.microsoft.com/office/drawing/2014/main" xmlns="" id="{2D03060B-CBCF-4CA8-BDEB-F5122C522D89}"/>
              </a:ext>
            </a:extLst>
          </p:cNvPr>
          <p:cNvSpPr txBox="1">
            <a:spLocks/>
          </p:cNvSpPr>
          <p:nvPr/>
        </p:nvSpPr>
        <p:spPr>
          <a:xfrm>
            <a:off x="1143000" y="152400"/>
            <a:ext cx="6858000" cy="715962"/>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dirty="0">
                <a:latin typeface="Times New Roman" panose="02020603050405020304" pitchFamily="18" charset="0"/>
                <a:cs typeface="Times New Roman" panose="02020603050405020304" pitchFamily="18" charset="0"/>
              </a:rPr>
              <a:t>Team ethics in dealing with an emergency--Activity</a:t>
            </a:r>
          </a:p>
        </p:txBody>
      </p:sp>
      <p:cxnSp>
        <p:nvCxnSpPr>
          <p:cNvPr id="7" name="Straight Connector 6">
            <a:extLst>
              <a:ext uri="{FF2B5EF4-FFF2-40B4-BE49-F238E27FC236}">
                <a16:creationId xmlns:a16="http://schemas.microsoft.com/office/drawing/2014/main" xmlns="" id="{8D05099C-EAAE-4F9F-A210-BBE6E640038C}"/>
              </a:ext>
            </a:extLst>
          </p:cNvPr>
          <p:cNvCxnSpPr/>
          <p:nvPr/>
        </p:nvCxnSpPr>
        <p:spPr>
          <a:xfrm>
            <a:off x="1828800" y="685800"/>
            <a:ext cx="5486400" cy="0"/>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8" name="Group 7"/>
          <p:cNvGrpSpPr/>
          <p:nvPr/>
        </p:nvGrpSpPr>
        <p:grpSpPr>
          <a:xfrm>
            <a:off x="2590800" y="986002"/>
            <a:ext cx="4075026" cy="2857752"/>
            <a:chOff x="2590800" y="986002"/>
            <a:chExt cx="4075026" cy="2857752"/>
          </a:xfrm>
        </p:grpSpPr>
        <p:pic>
          <p:nvPicPr>
            <p:cNvPr id="5" name="Picture 4">
              <a:extLst>
                <a:ext uri="{FF2B5EF4-FFF2-40B4-BE49-F238E27FC236}">
                  <a16:creationId xmlns:a16="http://schemas.microsoft.com/office/drawing/2014/main" xmlns="" id="{7DC66EA4-FE2A-4F89-94F9-D6E076C8B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066" y="986002"/>
              <a:ext cx="3827868" cy="2536601"/>
            </a:xfrm>
            <a:prstGeom prst="rect">
              <a:avLst/>
            </a:prstGeom>
          </p:spPr>
        </p:pic>
        <p:sp>
          <p:nvSpPr>
            <p:cNvPr id="4" name="TextBox 3"/>
            <p:cNvSpPr txBox="1"/>
            <p:nvPr/>
          </p:nvSpPr>
          <p:spPr>
            <a:xfrm>
              <a:off x="2590800" y="3505200"/>
              <a:ext cx="4075026"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Hurricane Michael 18 Oct 2018 MCLB Albany</a:t>
              </a:r>
            </a:p>
          </p:txBody>
        </p:sp>
      </p:grpSp>
    </p:spTree>
    <p:extLst>
      <p:ext uri="{BB962C8B-B14F-4D97-AF65-F5344CB8AC3E}">
        <p14:creationId xmlns:p14="http://schemas.microsoft.com/office/powerpoint/2010/main" val="2920917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468563" y="1325563"/>
            <a:ext cx="4540250" cy="822325"/>
          </a:xfrm>
          <a:prstGeom prst="rect">
            <a:avLst/>
          </a:prstGeom>
          <a:solidFill>
            <a:srgbClr val="FFC000"/>
          </a:solidFill>
          <a:ln w="9525">
            <a:solidFill>
              <a:srgbClr val="FFFF00"/>
            </a:solidFill>
            <a:miter lim="800000"/>
            <a:headEnd/>
            <a:tailEnd/>
          </a:ln>
        </p:spPr>
        <p:txBody>
          <a:bodyPr wrap="none" lIns="82012" tIns="41005" rIns="82012" bIns="4100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US" sz="4800" dirty="0">
                <a:latin typeface="Times New Roman" pitchFamily="18" charset="0"/>
              </a:rPr>
              <a:t>10 Minute Break!</a:t>
            </a:r>
          </a:p>
        </p:txBody>
      </p:sp>
      <p:pic>
        <p:nvPicPr>
          <p:cNvPr id="4" name="Picture 3" descr="10-minutes.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566171" y="2697488"/>
            <a:ext cx="2381251" cy="2381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lide Number Placeholder 1"/>
          <p:cNvSpPr>
            <a:spLocks noGrp="1"/>
          </p:cNvSpPr>
          <p:nvPr>
            <p:ph type="sldNum" sz="quarter" idx="12"/>
          </p:nvPr>
        </p:nvSpPr>
        <p:spPr/>
        <p:txBody>
          <a:bodyPr/>
          <a:lstStyle/>
          <a:p>
            <a:fld id="{0F45AAAA-5BD5-4F82-8EB2-7F6E83913637}" type="slidenum">
              <a:rPr lang="en-US" smtClean="0">
                <a:solidFill>
                  <a:srgbClr val="675D59">
                    <a:lumMod val="60000"/>
                    <a:lumOff val="40000"/>
                  </a:srgbClr>
                </a:solidFill>
              </a:rPr>
              <a:pPr/>
              <a:t>8</a:t>
            </a:fld>
            <a:endParaRPr lang="en-US" dirty="0">
              <a:solidFill>
                <a:srgbClr val="675D59">
                  <a:lumMod val="60000"/>
                  <a:lumOff val="40000"/>
                </a:srgbClr>
              </a:solidFill>
            </a:endParaRPr>
          </a:p>
        </p:txBody>
      </p:sp>
    </p:spTree>
    <p:extLst>
      <p:ext uri="{BB962C8B-B14F-4D97-AF65-F5344CB8AC3E}">
        <p14:creationId xmlns:p14="http://schemas.microsoft.com/office/powerpoint/2010/main" val="24416224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868362"/>
          </a:xfrm>
        </p:spPr>
        <p:txBody>
          <a:bodyPr>
            <a:normAutofit/>
          </a:bodyPr>
          <a:lstStyle/>
          <a:p>
            <a:r>
              <a:rPr lang="en-US" sz="3600" dirty="0">
                <a:latin typeface="Times New Roman" panose="02020603050405020304" pitchFamily="18" charset="0"/>
                <a:cs typeface="Times New Roman" panose="02020603050405020304" pitchFamily="18" charset="0"/>
              </a:rPr>
              <a:t>Integrity—a key to Leader ethics</a:t>
            </a:r>
          </a:p>
        </p:txBody>
      </p:sp>
      <p:sp>
        <p:nvSpPr>
          <p:cNvPr id="3" name="Content Placeholder 2"/>
          <p:cNvSpPr>
            <a:spLocks noGrp="1"/>
          </p:cNvSpPr>
          <p:nvPr>
            <p:ph idx="1"/>
          </p:nvPr>
        </p:nvSpPr>
        <p:spPr>
          <a:xfrm>
            <a:off x="457200" y="1600200"/>
            <a:ext cx="8229600" cy="4267199"/>
          </a:xfrm>
        </p:spPr>
        <p:txBody>
          <a:bodyPr>
            <a:normAutofit fontScale="92500" lnSpcReduction="20000"/>
          </a:bodyPr>
          <a:lstStyle/>
          <a:p>
            <a:pPr marL="0" indent="0">
              <a:buClr>
                <a:srgbClr val="C00000"/>
              </a:buClr>
              <a:buNone/>
            </a:pPr>
            <a:r>
              <a:rPr lang="en-US" sz="2800" dirty="0">
                <a:latin typeface="Times New Roman" panose="02020603050405020304" pitchFamily="18" charset="0"/>
                <a:cs typeface="Times New Roman" panose="02020603050405020304" pitchFamily="18" charset="0"/>
              </a:rPr>
              <a:t>An individual quality which is “The state of being complete, unified [in action and deed].”  You have integrity when your words and deeds match up, no matter where you are or who you are with.</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p>
          <a:p>
            <a:pPr>
              <a:buClr>
                <a:srgbClr val="C00000"/>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Integrity does what for teams?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How to build it?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Role Models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494196AF-F8B3-4B0F-8876-3CCCACA75118}" type="slidenum">
              <a:rPr lang="en-US" smtClean="0"/>
              <a:pPr>
                <a:defRPr/>
              </a:pPr>
              <a:t>9</a:t>
            </a:fld>
            <a:endParaRPr lang="en-US"/>
          </a:p>
        </p:txBody>
      </p:sp>
      <p:cxnSp>
        <p:nvCxnSpPr>
          <p:cNvPr id="5" name="Straight Connector 4"/>
          <p:cNvCxnSpPr/>
          <p:nvPr/>
        </p:nvCxnSpPr>
        <p:spPr>
          <a:xfrm>
            <a:off x="1828800" y="1371600"/>
            <a:ext cx="5486400"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7960" y="3733800"/>
            <a:ext cx="4397439" cy="2362200"/>
          </a:xfrm>
          <a:prstGeom prst="rect">
            <a:avLst/>
          </a:prstGeom>
        </p:spPr>
      </p:pic>
    </p:spTree>
    <p:extLst>
      <p:ext uri="{BB962C8B-B14F-4D97-AF65-F5344CB8AC3E}">
        <p14:creationId xmlns:p14="http://schemas.microsoft.com/office/powerpoint/2010/main" val="24831511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12053</TotalTime>
  <Words>851</Words>
  <Application>Microsoft Office PowerPoint</Application>
  <PresentationFormat>On-screen Show (4:3)</PresentationFormat>
  <Paragraphs>231</Paragraphs>
  <Slides>14</Slides>
  <Notes>14</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Lead Teams</vt:lpstr>
      <vt:lpstr>Objectives</vt:lpstr>
      <vt:lpstr>PowerPoint Presentation</vt:lpstr>
      <vt:lpstr>PowerPoint Presentation</vt:lpstr>
      <vt:lpstr>PowerPoint Presentation</vt:lpstr>
      <vt:lpstr>Ethics in the Workplace</vt:lpstr>
      <vt:lpstr>PowerPoint Presentation</vt:lpstr>
      <vt:lpstr>PowerPoint Presentation</vt:lpstr>
      <vt:lpstr>Integrity—a key to Leader ethics</vt:lpstr>
      <vt:lpstr>PowerPoint Presentation</vt:lpstr>
      <vt:lpstr>Power Corrupts</vt:lpstr>
      <vt:lpstr>PowerPoint Presentation</vt:lpstr>
      <vt:lpstr>Summary</vt:lpstr>
      <vt:lpstr>PowerPoint Presentation</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Teams</dc:title>
  <dc:creator>manvanmm@gmail.com</dc:creator>
  <cp:lastModifiedBy>Marine Corps</cp:lastModifiedBy>
  <cp:revision>339</cp:revision>
  <cp:lastPrinted>2018-11-29T15:17:40Z</cp:lastPrinted>
  <dcterms:created xsi:type="dcterms:W3CDTF">2015-10-21T18:20:38Z</dcterms:created>
  <dcterms:modified xsi:type="dcterms:W3CDTF">2019-02-22T19:41:04Z</dcterms:modified>
</cp:coreProperties>
</file>